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roxima Nova"/>
          <a:ea typeface="Proxima Nova"/>
          <a:cs typeface="Proxima Nov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AEAEA"/>
          </a:solidFill>
        </a:fill>
      </a:tcStyle>
    </a:band2H>
    <a:firstCol>
      <a:tcTxStyle b="on" i="off">
        <a:font>
          <a:latin typeface="Proxima Nova"/>
          <a:ea typeface="Proxima Nova"/>
          <a:cs typeface="Proxima Nova"/>
        </a:font>
        <a:srgbClr val="4CA5D2"/>
      </a:tcTxStyle>
      <a:tcStyle>
        <a:tcBdr>
          <a:left>
            <a:ln w="12700" cap="flat">
              <a:noFill/>
              <a:miter lim="400000"/>
            </a:ln>
          </a:left>
          <a:right>
            <a:ln w="50800" cap="flat">
              <a:solidFill>
                <a:srgbClr val="03A8D6"/>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Proxima Nova Medium"/>
          <a:ea typeface="Proxima Nova Medium"/>
          <a:cs typeface="Proxima Nova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50800" cap="flat">
              <a:solidFill>
                <a:srgbClr val="0BA8D6"/>
              </a:solidFill>
              <a:prstDash val="solid"/>
              <a:miter lim="400000"/>
            </a:ln>
          </a:top>
          <a:bottom>
            <a:ln w="12700" cap="flat">
              <a:noFill/>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Proxima Nova"/>
          <a:ea typeface="Proxima Nova"/>
          <a:cs typeface="Proxima Nova"/>
        </a:font>
        <a:srgbClr val="4CA5D2"/>
      </a:tcTxStyle>
      <a:tcStyle>
        <a:tcBdr>
          <a:left>
            <a:ln w="12700" cap="flat">
              <a:solidFill>
                <a:srgbClr val="000000"/>
              </a:solidFill>
              <a:prstDash val="solid"/>
              <a:miter lim="400000"/>
            </a:ln>
          </a:left>
          <a:right>
            <a:ln w="12700" cap="flat">
              <a:solidFill>
                <a:srgbClr val="000000"/>
              </a:solidFill>
              <a:prstDash val="solid"/>
              <a:miter lim="400000"/>
            </a:ln>
          </a:right>
          <a:top>
            <a:ln w="12700" cap="flat">
              <a:noFill/>
              <a:miter lim="400000"/>
            </a:ln>
          </a:top>
          <a:bottom>
            <a:ln w="50800" cap="flat">
              <a:solidFill>
                <a:srgbClr val="03A8D6"/>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Proxima Nova"/>
          <a:ea typeface="Proxima Nova"/>
          <a:cs typeface="Proxima Nova"/>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wholeTbl>
    <a:band2H>
      <a:tcTxStyle b="def" i="def"/>
      <a:tcStyle>
        <a:tcBdr/>
        <a:fill>
          <a:solidFill>
            <a:srgbClr val="EAEAEA"/>
          </a:solidFill>
        </a:fill>
      </a:tcStyle>
    </a:band2H>
    <a:firstCol>
      <a:tcTxStyle b="off" i="off">
        <a:font>
          <a:latin typeface="Proxima Nova Medium"/>
          <a:ea typeface="Proxima Nova Medium"/>
          <a:cs typeface="Proxima Nova Medium"/>
        </a:font>
        <a:srgbClr val="000000"/>
      </a:tcTxStyle>
      <a:tcStyle>
        <a:tcBdr>
          <a:left>
            <a:ln w="12700" cap="flat">
              <a:noFill/>
              <a:miter lim="400000"/>
            </a:ln>
          </a:left>
          <a:right>
            <a:ln w="25400" cap="flat">
              <a:solidFill>
                <a:srgbClr val="008ABA"/>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firstCol>
    <a:lastRow>
      <a:tcTxStyle b="off" i="off">
        <a:font>
          <a:latin typeface="Proxima Nova Medium"/>
          <a:ea typeface="Proxima Nova Medium"/>
          <a:cs typeface="Proxima Nova Medium"/>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008ABA"/>
              </a:solidFill>
              <a:prstDash val="solid"/>
              <a:miter lim="400000"/>
            </a:ln>
          </a:top>
          <a:bottom>
            <a:ln w="12700" cap="flat">
              <a:noFill/>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FFFFFF"/>
          </a:solidFill>
        </a:fill>
      </a:tcStyle>
    </a:lastRow>
    <a:firstRow>
      <a:tcTxStyle b="on"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ADEFF"/>
          </a:solidFill>
        </a:fill>
      </a:tcStyle>
    </a:firstRow>
  </a:tblStyle>
  <a:tblStyle styleId="{EEE7283C-3CF3-47DC-8721-378D4A62B228}" styleName="">
    <a:tblBg/>
    <a:wholeTbl>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wholeTbl>
    <a:band2H>
      <a:tcTxStyle b="def" i="def"/>
      <a:tcStyle>
        <a:tcBdr/>
        <a:fill>
          <a:solidFill>
            <a:srgbClr val="EAEAEB"/>
          </a:solidFill>
        </a:fill>
      </a:tcStyle>
    </a:band2H>
    <a:firstCol>
      <a:tcTxStyle b="off" i="off">
        <a:font>
          <a:latin typeface="Proxima Nova Medium"/>
          <a:ea typeface="Proxima Nova Medium"/>
          <a:cs typeface="Proxima Nova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390196"/>
              <a:satOff val="16169"/>
              <a:lumOff val="-19584"/>
            </a:schemeClr>
          </a:solidFill>
        </a:fill>
      </a:tcStyle>
    </a:firstCol>
    <a:lastRow>
      <a:tcTxStyle b="off" i="off">
        <a:font>
          <a:latin typeface="Proxima Nova"/>
          <a:ea typeface="Proxima Nova"/>
          <a:cs typeface="Proxima Nova"/>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FFFFFF"/>
          </a:solidFill>
        </a:fill>
      </a:tcStyle>
    </a:lastRow>
    <a:firstRow>
      <a:tcTxStyle b="off" i="off">
        <a:font>
          <a:latin typeface="Proxima Nova Medium"/>
          <a:ea typeface="Proxima Nova Medium"/>
          <a:cs typeface="Proxima Nova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2">
              <a:hueOff val="312616"/>
              <a:satOff val="21048"/>
              <a:lumOff val="-29411"/>
            </a:schemeClr>
          </a:solidFill>
        </a:fill>
      </a:tcStyle>
    </a:firstRow>
  </a:tblStyle>
  <a:tblStyle styleId="{CF821DB8-F4EB-4A41-A1BA-3FCAFE7338EE}" styleName="">
    <a:tblBg/>
    <a:wholeTbl>
      <a:tcTxStyle b="off" i="off">
        <a:font>
          <a:latin typeface="Proxima Nova"/>
          <a:ea typeface="Proxima Nova"/>
          <a:cs typeface="Proxima Nova"/>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D238"/>
          </a:solidFill>
        </a:fill>
      </a:tcStyle>
    </a:firstCol>
    <a:la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F7EA"/>
          </a:solidFill>
        </a:fill>
      </a:tcStyle>
    </a:lastRow>
    <a:firstRow>
      <a:tcTxStyle b="off" i="off">
        <a:font>
          <a:latin typeface="Proxima Nova Medium"/>
          <a:ea typeface="Proxima Nova Medium"/>
          <a:cs typeface="Proxima Nova Medium"/>
        </a:font>
        <a:srgbClr val="000000"/>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A00"/>
          </a:solidFill>
        </a:fill>
      </a:tcStyle>
    </a:firstRow>
  </a:tblStyle>
  <a:tblStyle styleId="{33BA23B1-9221-436E-865A-0063620EA4FD}" styleName="">
    <a:tblBg/>
    <a:wholeTbl>
      <a:tcTxStyle b="off" i="off">
        <a:font>
          <a:latin typeface="Proxima Nova"/>
          <a:ea typeface="Proxima Nova"/>
          <a:cs typeface="Proxima Nova"/>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wholeTbl>
    <a:band2H>
      <a:tcTxStyle b="def" i="def"/>
      <a:tcStyle>
        <a:tcBdr/>
        <a:fill>
          <a:solidFill>
            <a:srgbClr val="EBEBEB"/>
          </a:solidFill>
        </a:fill>
      </a:tcStyle>
    </a:band2H>
    <a:firstCol>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19922"/>
              <a:satOff val="-56679"/>
              <a:lumOff val="-26479"/>
            </a:schemeClr>
          </a:solidFill>
        </a:fill>
      </a:tcStyle>
    </a:firstCol>
    <a:lastRow>
      <a:tcTxStyle b="off" i="off">
        <a:font>
          <a:latin typeface="Proxima Nova Medium"/>
          <a:ea typeface="Proxima Nova Medium"/>
          <a:cs typeface="Proxima Nova Medium"/>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AEBEB"/>
          </a:solidFill>
        </a:fill>
      </a:tcStyle>
    </a:lastRow>
    <a:firstRow>
      <a:tcTxStyle b="on" i="off">
        <a:font>
          <a:latin typeface="Proxima Nova"/>
          <a:ea typeface="Proxima Nova"/>
          <a:cs typeface="Proxima Nova"/>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228106"/>
              <a:satOff val="-38633"/>
              <a:lumOff val="-17889"/>
            </a:schemeClr>
          </a:solidFill>
        </a:fill>
      </a:tcStyle>
    </a:firstRow>
  </a:tblStyle>
  <a:tblStyle styleId="{2708684C-4D16-4618-839F-0558EEFCDFE6}" styleName="">
    <a:tblBg/>
    <a:wholeTbl>
      <a:tcTxStyle b="off" i="off">
        <a:font>
          <a:latin typeface="Proxima Nova"/>
          <a:ea typeface="Proxima Nova"/>
          <a:cs typeface="Proxima Nov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5D5D5"/>
          </a:solidFill>
        </a:fill>
      </a:tcStyle>
    </a:wholeTbl>
    <a:band2H>
      <a:tcTxStyle b="def" i="def"/>
      <a:tcStyle>
        <a:tcBdr/>
        <a:fill>
          <a:solidFill>
            <a:srgbClr val="BBBBBB"/>
          </a:solidFill>
        </a:fill>
      </a:tcStyle>
    </a:band2H>
    <a:firstCol>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Col>
    <a:la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lastRow>
    <a:firstRow>
      <a:tcTxStyle b="on" i="off">
        <a:font>
          <a:latin typeface="Proxima Nova"/>
          <a:ea typeface="Proxima Nova"/>
          <a:cs typeface="Proxima Nov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7" name="Shape 147"/>
          <p:cNvSpPr/>
          <p:nvPr>
            <p:ph type="sldImg"/>
          </p:nvPr>
        </p:nvSpPr>
        <p:spPr>
          <a:xfrm>
            <a:off x="1143000" y="685800"/>
            <a:ext cx="4572000" cy="3429000"/>
          </a:xfrm>
          <a:prstGeom prst="rect">
            <a:avLst/>
          </a:prstGeom>
        </p:spPr>
        <p:txBody>
          <a:bodyPr/>
          <a:lstStyle/>
          <a:p>
            <a:pPr/>
          </a:p>
        </p:txBody>
      </p:sp>
      <p:sp>
        <p:nvSpPr>
          <p:cNvPr id="148" name="Shape 14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BFF3"/>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19200" y="1917700"/>
            <a:ext cx="21945600" cy="706628"/>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1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000000"/>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19200" y="3127375"/>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solidFill>
          <a:schemeClr val="accent6"/>
        </a:solidFill>
      </p:bgPr>
    </p:bg>
    <p:spTree>
      <p:nvGrpSpPr>
        <p:cNvPr id="1" name=""/>
        <p:cNvGrpSpPr/>
        <p:nvPr/>
      </p:nvGrpSpPr>
      <p:grpSpPr>
        <a:xfrm>
          <a:off x="0" y="0"/>
          <a:ext cx="0" cy="0"/>
          <a:chOff x="0" y="0"/>
          <a:chExt cx="0" cy="0"/>
        </a:xfrm>
      </p:grpSpPr>
      <p:sp>
        <p:nvSpPr>
          <p:cNvPr id="97" name="Body Level One…"/>
          <p:cNvSpPr txBox="1"/>
          <p:nvPr>
            <p:ph type="body" sz="half" idx="1" hasCustomPrompt="1"/>
          </p:nvPr>
        </p:nvSpPr>
        <p:spPr>
          <a:xfrm>
            <a:off x="1219200" y="4763675"/>
            <a:ext cx="21945600" cy="4192883"/>
          </a:xfrm>
          <a:prstGeom prst="rect">
            <a:avLst/>
          </a:prstGeom>
        </p:spPr>
        <p:txBody>
          <a:bodyPr anchor="ctr"/>
          <a:lstStyle>
            <a:lvl1pPr marL="0" indent="0" algn="ctr">
              <a:spcBef>
                <a:spcPts val="0"/>
              </a:spcBef>
              <a:buClrTx/>
              <a:buSzTx/>
              <a:buNone/>
              <a:defRPr b="0" cap="all" sz="14000">
                <a:solidFill>
                  <a:srgbClr val="FFFFFF"/>
                </a:solidFill>
                <a:latin typeface="+mn-lt"/>
                <a:ea typeface="+mn-ea"/>
                <a:cs typeface="+mn-cs"/>
                <a:sym typeface="Druk Medium"/>
              </a:defRPr>
            </a:lvl1pPr>
            <a:lvl2pPr marL="0" indent="457200" algn="ctr">
              <a:spcBef>
                <a:spcPts val="0"/>
              </a:spcBef>
              <a:buClrTx/>
              <a:buSzTx/>
              <a:buNone/>
              <a:defRPr b="0" cap="all" sz="14000">
                <a:solidFill>
                  <a:srgbClr val="FFFFFF"/>
                </a:solidFill>
                <a:latin typeface="+mn-lt"/>
                <a:ea typeface="+mn-ea"/>
                <a:cs typeface="+mn-cs"/>
                <a:sym typeface="Druk Medium"/>
              </a:defRPr>
            </a:lvl2pPr>
            <a:lvl3pPr marL="0" indent="914400" algn="ctr">
              <a:spcBef>
                <a:spcPts val="0"/>
              </a:spcBef>
              <a:buClrTx/>
              <a:buSzTx/>
              <a:buNone/>
              <a:defRPr b="0" cap="all" sz="14000">
                <a:solidFill>
                  <a:srgbClr val="FFFFFF"/>
                </a:solidFill>
                <a:latin typeface="+mn-lt"/>
                <a:ea typeface="+mn-ea"/>
                <a:cs typeface="+mn-cs"/>
                <a:sym typeface="Druk Medium"/>
              </a:defRPr>
            </a:lvl3pPr>
            <a:lvl4pPr marL="0" indent="1371600" algn="ctr">
              <a:spcBef>
                <a:spcPts val="0"/>
              </a:spcBef>
              <a:buClrTx/>
              <a:buSzTx/>
              <a:buNone/>
              <a:defRPr b="0" cap="all" sz="14000">
                <a:solidFill>
                  <a:srgbClr val="FFFFFF"/>
                </a:solidFill>
                <a:latin typeface="+mn-lt"/>
                <a:ea typeface="+mn-ea"/>
                <a:cs typeface="+mn-cs"/>
                <a:sym typeface="Druk Medium"/>
              </a:defRPr>
            </a:lvl4pPr>
            <a:lvl5pPr marL="0" indent="1828800" algn="ctr">
              <a:spcBef>
                <a:spcPts val="0"/>
              </a:spcBef>
              <a:buClrTx/>
              <a:buSzTx/>
              <a:buNone/>
              <a:defRPr b="0" cap="all" sz="14000">
                <a:solidFill>
                  <a:srgbClr val="FFFFFF"/>
                </a:solidFill>
                <a:latin typeface="+mn-lt"/>
                <a:ea typeface="+mn-ea"/>
                <a:cs typeface="+mn-cs"/>
                <a:sym typeface="Druk Medium"/>
              </a:defRPr>
            </a:lvl5pPr>
          </a:lstStyle>
          <a:p>
            <a:pPr/>
            <a:r>
              <a:t>Statement</a:t>
            </a:r>
          </a:p>
          <a:p>
            <a:pPr lvl="1"/>
            <a:r>
              <a:t/>
            </a:r>
          </a:p>
          <a:p>
            <a:pPr lvl="2"/>
            <a:r>
              <a:t/>
            </a:r>
          </a:p>
          <a:p>
            <a:pPr lvl="3"/>
            <a:r>
              <a:t/>
            </a:r>
          </a:p>
          <a:p>
            <a:pPr lvl="4"/>
            <a:r>
              <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solidFill>
          <a:srgbClr val="FFC617"/>
        </a:solidFill>
      </p:bgPr>
    </p:bg>
    <p:spTree>
      <p:nvGrpSpPr>
        <p:cNvPr id="1" name=""/>
        <p:cNvGrpSpPr/>
        <p:nvPr/>
      </p:nvGrpSpPr>
      <p:grpSpPr>
        <a:xfrm>
          <a:off x="0" y="0"/>
          <a:ext cx="0" cy="0"/>
          <a:chOff x="0" y="0"/>
          <a:chExt cx="0" cy="0"/>
        </a:xfrm>
      </p:grpSpPr>
      <p:sp>
        <p:nvSpPr>
          <p:cNvPr id="105" name="Body Level One…"/>
          <p:cNvSpPr txBox="1"/>
          <p:nvPr>
            <p:ph type="body" idx="1" hasCustomPrompt="1"/>
          </p:nvPr>
        </p:nvSpPr>
        <p:spPr>
          <a:xfrm>
            <a:off x="1219200" y="2334623"/>
            <a:ext cx="21945600" cy="7612249"/>
          </a:xfrm>
          <a:prstGeom prst="rect">
            <a:avLst/>
          </a:prstGeom>
        </p:spPr>
        <p:txBody>
          <a:bodyPr anchor="b"/>
          <a:lstStyle>
            <a:lvl1pPr marL="0" indent="0" algn="ctr">
              <a:lnSpc>
                <a:spcPct val="70000"/>
              </a:lnSpc>
              <a:spcBef>
                <a:spcPts val="0"/>
              </a:spcBef>
              <a:buClrTx/>
              <a:buSzTx/>
              <a:buNone/>
              <a:defRPr b="0" cap="all" spc="-500" sz="50000">
                <a:solidFill>
                  <a:srgbClr val="FFFFFF"/>
                </a:solidFill>
                <a:latin typeface="+mn-lt"/>
                <a:ea typeface="+mn-ea"/>
                <a:cs typeface="+mn-cs"/>
                <a:sym typeface="Druk Medium"/>
              </a:defRPr>
            </a:lvl1pPr>
            <a:lvl2pPr marL="0" indent="457200" algn="ctr">
              <a:lnSpc>
                <a:spcPct val="70000"/>
              </a:lnSpc>
              <a:spcBef>
                <a:spcPts val="0"/>
              </a:spcBef>
              <a:buClrTx/>
              <a:buSzTx/>
              <a:buNone/>
              <a:defRPr b="0" cap="all" spc="-500" sz="50000">
                <a:solidFill>
                  <a:srgbClr val="FFFFFF"/>
                </a:solidFill>
                <a:latin typeface="+mn-lt"/>
                <a:ea typeface="+mn-ea"/>
                <a:cs typeface="+mn-cs"/>
                <a:sym typeface="Druk Medium"/>
              </a:defRPr>
            </a:lvl2pPr>
            <a:lvl3pPr marL="0" indent="914400" algn="ctr">
              <a:lnSpc>
                <a:spcPct val="70000"/>
              </a:lnSpc>
              <a:spcBef>
                <a:spcPts val="0"/>
              </a:spcBef>
              <a:buClrTx/>
              <a:buSzTx/>
              <a:buNone/>
              <a:defRPr b="0" cap="all" spc="-500" sz="50000">
                <a:solidFill>
                  <a:srgbClr val="FFFFFF"/>
                </a:solidFill>
                <a:latin typeface="+mn-lt"/>
                <a:ea typeface="+mn-ea"/>
                <a:cs typeface="+mn-cs"/>
                <a:sym typeface="Druk Medium"/>
              </a:defRPr>
            </a:lvl3pPr>
            <a:lvl4pPr marL="0" indent="1371600" algn="ctr">
              <a:lnSpc>
                <a:spcPct val="70000"/>
              </a:lnSpc>
              <a:spcBef>
                <a:spcPts val="0"/>
              </a:spcBef>
              <a:buClrTx/>
              <a:buSzTx/>
              <a:buNone/>
              <a:defRPr b="0" cap="all" spc="-500" sz="50000">
                <a:solidFill>
                  <a:srgbClr val="FFFFFF"/>
                </a:solidFill>
                <a:latin typeface="+mn-lt"/>
                <a:ea typeface="+mn-ea"/>
                <a:cs typeface="+mn-cs"/>
                <a:sym typeface="Druk Medium"/>
              </a:defRPr>
            </a:lvl4pPr>
            <a:lvl5pPr marL="0" indent="1828800" algn="ctr">
              <a:lnSpc>
                <a:spcPct val="70000"/>
              </a:lnSpc>
              <a:spcBef>
                <a:spcPts val="0"/>
              </a:spcBef>
              <a:buClrTx/>
              <a:buSzTx/>
              <a:buNone/>
              <a:defRPr b="0" cap="all" spc="-500" sz="50000">
                <a:solidFill>
                  <a:srgbClr val="FFFFFF"/>
                </a:solidFill>
                <a:latin typeface="+mn-lt"/>
                <a:ea typeface="+mn-ea"/>
                <a:cs typeface="+mn-cs"/>
                <a:sym typeface="Druk Medium"/>
              </a:defRPr>
            </a:lvl5pPr>
          </a:lstStyle>
          <a:p>
            <a:pPr/>
            <a:r>
              <a:t>100%</a:t>
            </a:r>
          </a:p>
          <a:p>
            <a:pPr lvl="1"/>
            <a:r>
              <a:t/>
            </a:r>
          </a:p>
          <a:p>
            <a:pPr lvl="2"/>
            <a:r>
              <a:t/>
            </a:r>
          </a:p>
          <a:p>
            <a:pPr lvl="3"/>
            <a:r>
              <a:t/>
            </a:r>
          </a:p>
          <a:p>
            <a:pPr lvl="4"/>
            <a:r>
              <a:t/>
            </a:r>
          </a:p>
        </p:txBody>
      </p:sp>
      <p:sp>
        <p:nvSpPr>
          <p:cNvPr id="106" name="Fact information"/>
          <p:cNvSpPr txBox="1"/>
          <p:nvPr>
            <p:ph type="body" sz="quarter" idx="21" hasCustomPrompt="1"/>
          </p:nvPr>
        </p:nvSpPr>
        <p:spPr>
          <a:xfrm>
            <a:off x="1219200" y="9779000"/>
            <a:ext cx="21945599" cy="629921"/>
          </a:xfrm>
          <a:prstGeom prst="rect">
            <a:avLst/>
          </a:prstGeom>
        </p:spPr>
        <p:txBody>
          <a:bodyPr/>
          <a:lstStyle>
            <a:lvl1pPr marL="0" indent="0" algn="ctr">
              <a:lnSpc>
                <a:spcPct val="110000"/>
              </a:lnSpc>
              <a:spcBef>
                <a:spcPts val="0"/>
              </a:spcBef>
              <a:buClrTx/>
              <a:buSzTx/>
              <a:buNone/>
              <a:defRPr b="0" cap="all" spc="-32" sz="3200">
                <a:solidFill>
                  <a:srgbClr val="000000"/>
                </a:solidFill>
                <a:latin typeface="Proxima Nova Extrabold"/>
                <a:ea typeface="Proxima Nova Extrabold"/>
                <a:cs typeface="Proxima Nova Extrabold"/>
                <a:sym typeface="Proxima Nova Extrabold"/>
              </a:defRPr>
            </a:lvl1pPr>
          </a:lstStyle>
          <a:p>
            <a:pPr/>
            <a:r>
              <a:t>Fact information</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BFF3"/>
        </a:solidFill>
      </p:bgPr>
    </p:bg>
    <p:spTree>
      <p:nvGrpSpPr>
        <p:cNvPr id="1" name=""/>
        <p:cNvGrpSpPr/>
        <p:nvPr/>
      </p:nvGrpSpPr>
      <p:grpSpPr>
        <a:xfrm>
          <a:off x="0" y="0"/>
          <a:ext cx="0" cy="0"/>
          <a:chOff x="0" y="0"/>
          <a:chExt cx="0" cy="0"/>
        </a:xfrm>
      </p:grpSpPr>
      <p:sp>
        <p:nvSpPr>
          <p:cNvPr id="114" name="Body Level One…"/>
          <p:cNvSpPr txBox="1"/>
          <p:nvPr>
            <p:ph type="body" sz="half" idx="1" hasCustomPrompt="1"/>
          </p:nvPr>
        </p:nvSpPr>
        <p:spPr>
          <a:xfrm>
            <a:off x="3771900" y="4464048"/>
            <a:ext cx="16840200" cy="4883152"/>
          </a:xfrm>
          <a:prstGeom prst="rect">
            <a:avLst/>
          </a:prstGeom>
        </p:spPr>
        <p:txBody>
          <a:bodyPr anchor="ctr"/>
          <a:lstStyle>
            <a:lvl1pPr marL="431800" indent="-431800" defTabSz="825500">
              <a:spcBef>
                <a:spcPts val="0"/>
              </a:spcBef>
              <a:buClrTx/>
              <a:buSzTx/>
              <a:buNone/>
              <a:defRPr b="0" cap="all" sz="14000">
                <a:solidFill>
                  <a:srgbClr val="FFFFFF"/>
                </a:solidFill>
                <a:latin typeface="+mn-lt"/>
                <a:ea typeface="+mn-ea"/>
                <a:cs typeface="+mn-cs"/>
                <a:sym typeface="Druk Medium"/>
              </a:defRPr>
            </a:lvl1pPr>
            <a:lvl2pPr marL="431800" indent="25400" defTabSz="825500">
              <a:spcBef>
                <a:spcPts val="0"/>
              </a:spcBef>
              <a:buClrTx/>
              <a:buSzTx/>
              <a:buNone/>
              <a:defRPr b="0" cap="all" sz="14000">
                <a:solidFill>
                  <a:srgbClr val="FFFFFF"/>
                </a:solidFill>
                <a:latin typeface="+mn-lt"/>
                <a:ea typeface="+mn-ea"/>
                <a:cs typeface="+mn-cs"/>
                <a:sym typeface="Druk Medium"/>
              </a:defRPr>
            </a:lvl2pPr>
            <a:lvl3pPr marL="431800" indent="482600" defTabSz="825500">
              <a:spcBef>
                <a:spcPts val="0"/>
              </a:spcBef>
              <a:buClrTx/>
              <a:buSzTx/>
              <a:buNone/>
              <a:defRPr b="0" cap="all" sz="14000">
                <a:solidFill>
                  <a:srgbClr val="FFFFFF"/>
                </a:solidFill>
                <a:latin typeface="+mn-lt"/>
                <a:ea typeface="+mn-ea"/>
                <a:cs typeface="+mn-cs"/>
                <a:sym typeface="Druk Medium"/>
              </a:defRPr>
            </a:lvl3pPr>
            <a:lvl4pPr marL="431800" indent="939800" defTabSz="825500">
              <a:spcBef>
                <a:spcPts val="0"/>
              </a:spcBef>
              <a:buClrTx/>
              <a:buSzTx/>
              <a:buNone/>
              <a:defRPr b="0" cap="all" sz="14000">
                <a:solidFill>
                  <a:srgbClr val="FFFFFF"/>
                </a:solidFill>
                <a:latin typeface="+mn-lt"/>
                <a:ea typeface="+mn-ea"/>
                <a:cs typeface="+mn-cs"/>
                <a:sym typeface="Druk Medium"/>
              </a:defRPr>
            </a:lvl4pPr>
            <a:lvl5pPr marL="431800" indent="1397000" defTabSz="825500">
              <a:spcBef>
                <a:spcPts val="0"/>
              </a:spcBef>
              <a:buClrTx/>
              <a:buSzTx/>
              <a:buNone/>
              <a:defRPr b="0" cap="all" sz="14000">
                <a:solidFill>
                  <a:srgbClr val="FFFFFF"/>
                </a:solidFill>
                <a:latin typeface="+mn-lt"/>
                <a:ea typeface="+mn-ea"/>
                <a:cs typeface="+mn-cs"/>
                <a:sym typeface="Druk Medium"/>
              </a:defRPr>
            </a:lvl5pPr>
          </a:lstStyle>
          <a:p>
            <a:pPr/>
            <a:r>
              <a:t>“Notable Quote”</a:t>
            </a:r>
          </a:p>
          <a:p>
            <a:pPr lvl="1"/>
            <a:r>
              <a:t/>
            </a:r>
          </a:p>
          <a:p>
            <a:pPr lvl="2"/>
            <a:r>
              <a:t/>
            </a:r>
          </a:p>
          <a:p>
            <a:pPr lvl="3"/>
            <a:r>
              <a:t/>
            </a:r>
          </a:p>
          <a:p>
            <a:pPr lvl="4"/>
            <a:r>
              <a:t/>
            </a:r>
          </a:p>
        </p:txBody>
      </p:sp>
      <p:sp>
        <p:nvSpPr>
          <p:cNvPr id="115" name="Attribution"/>
          <p:cNvSpPr txBox="1"/>
          <p:nvPr>
            <p:ph type="body" sz="quarter" idx="21" hasCustomPrompt="1"/>
          </p:nvPr>
        </p:nvSpPr>
        <p:spPr>
          <a:xfrm>
            <a:off x="4203700" y="9372600"/>
            <a:ext cx="16840200" cy="680721"/>
          </a:xfrm>
          <a:prstGeom prst="rect">
            <a:avLst/>
          </a:prstGeom>
        </p:spPr>
        <p:txBody>
          <a:bodyPr/>
          <a:lstStyle>
            <a:lvl1pPr marL="0" indent="0" defTabSz="825500">
              <a:lnSpc>
                <a:spcPts val="3600"/>
              </a:lnSpc>
              <a:spcBef>
                <a:spcPts val="0"/>
              </a:spcBef>
              <a:buClrTx/>
              <a:buSzTx/>
              <a:buNone/>
              <a:defRPr b="0" cap="all" spc="-32" sz="3200">
                <a:solidFill>
                  <a:srgbClr val="FFFFFF"/>
                </a:solidFill>
                <a:latin typeface="Proxima Nova Extrabold"/>
                <a:ea typeface="Proxima Nova Extrabold"/>
                <a:cs typeface="Proxima Nova Extrabold"/>
                <a:sym typeface="Proxima Nova Extrabold"/>
              </a:defRPr>
            </a:lvl1pPr>
          </a:lstStyle>
          <a:p>
            <a:pPr/>
            <a:r>
              <a:t>Attribution</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3" name="495873917_2724x1818.jpg"/>
          <p:cNvSpPr/>
          <p:nvPr>
            <p:ph type="pic" sz="half" idx="21"/>
          </p:nvPr>
        </p:nvSpPr>
        <p:spPr>
          <a:xfrm>
            <a:off x="635000" y="6832600"/>
            <a:ext cx="12877800" cy="8589928"/>
          </a:xfrm>
          <a:prstGeom prst="rect">
            <a:avLst/>
          </a:prstGeom>
        </p:spPr>
        <p:txBody>
          <a:bodyPr lIns="91439" tIns="45719" rIns="91439" bIns="45719">
            <a:noAutofit/>
          </a:bodyPr>
          <a:lstStyle/>
          <a:p>
            <a:pPr/>
          </a:p>
        </p:txBody>
      </p:sp>
      <p:sp>
        <p:nvSpPr>
          <p:cNvPr id="124" name="496036167_2890x1683.jpg"/>
          <p:cNvSpPr/>
          <p:nvPr>
            <p:ph type="pic" sz="half" idx="22"/>
          </p:nvPr>
        </p:nvSpPr>
        <p:spPr>
          <a:xfrm>
            <a:off x="88900" y="-177800"/>
            <a:ext cx="14008100" cy="8157658"/>
          </a:xfrm>
          <a:prstGeom prst="rect">
            <a:avLst/>
          </a:prstGeom>
        </p:spPr>
        <p:txBody>
          <a:bodyPr lIns="91439" tIns="45719" rIns="91439" bIns="45719">
            <a:noAutofit/>
          </a:bodyPr>
          <a:lstStyle/>
          <a:p>
            <a:pPr/>
          </a:p>
        </p:txBody>
      </p:sp>
      <p:sp>
        <p:nvSpPr>
          <p:cNvPr id="125" name="Image"/>
          <p:cNvSpPr/>
          <p:nvPr>
            <p:ph type="pic" idx="23"/>
          </p:nvPr>
        </p:nvSpPr>
        <p:spPr>
          <a:xfrm>
            <a:off x="12814300" y="-355600"/>
            <a:ext cx="12033950" cy="18034000"/>
          </a:xfrm>
          <a:prstGeom prst="rect">
            <a:avLst/>
          </a:prstGeom>
        </p:spPr>
        <p:txBody>
          <a:bodyPr lIns="91439" tIns="45719" rIns="91439" bIns="45719">
            <a:noAutofit/>
          </a:bodyPr>
          <a:lstStyle/>
          <a:p>
            <a:pP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3" name="495873917_2724x1818.jpg"/>
          <p:cNvSpPr/>
          <p:nvPr>
            <p:ph type="pic" idx="21"/>
          </p:nvPr>
        </p:nvSpPr>
        <p:spPr>
          <a:xfrm>
            <a:off x="635000" y="-1181110"/>
            <a:ext cx="23114000" cy="15417820"/>
          </a:xfrm>
          <a:prstGeom prst="rect">
            <a:avLst/>
          </a:prstGeom>
        </p:spPr>
        <p:txBody>
          <a:bodyPr lIns="91439" tIns="45719" rIns="91439" bIns="45719">
            <a:noAutofit/>
          </a:bodyPr>
          <a:lstStyle/>
          <a:p>
            <a:pP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noFill/>
      </p:bgPr>
    </p:bg>
    <p:spTree>
      <p:nvGrpSpPr>
        <p:cNvPr id="1" name=""/>
        <p:cNvGrpSpPr/>
        <p:nvPr/>
      </p:nvGrpSpPr>
      <p:grpSpPr>
        <a:xfrm>
          <a:off x="0" y="0"/>
          <a:ext cx="0" cy="0"/>
          <a:chOff x="0" y="0"/>
          <a:chExt cx="0" cy="0"/>
        </a:xfrm>
      </p:grpSpPr>
      <p:sp>
        <p:nvSpPr>
          <p:cNvPr id="21" name="496036167_2890x1683.jpg"/>
          <p:cNvSpPr/>
          <p:nvPr>
            <p:ph type="pic" idx="21"/>
          </p:nvPr>
        </p:nvSpPr>
        <p:spPr>
          <a:xfrm>
            <a:off x="-38100" y="-267934"/>
            <a:ext cx="24472902" cy="14251868"/>
          </a:xfrm>
          <a:prstGeom prst="rect">
            <a:avLst/>
          </a:prstGeom>
        </p:spPr>
        <p:txBody>
          <a:bodyPr lIns="91439" tIns="45719" rIns="91439" bIns="45719">
            <a:noAutofit/>
          </a:bodyPr>
          <a:lstStyle/>
          <a:p>
            <a:pPr/>
          </a:p>
        </p:txBody>
      </p:sp>
      <p:sp>
        <p:nvSpPr>
          <p:cNvPr id="22" name="Body Level One…"/>
          <p:cNvSpPr txBox="1"/>
          <p:nvPr>
            <p:ph type="body" sz="quarter" idx="1" hasCustomPrompt="1"/>
          </p:nvPr>
        </p:nvSpPr>
        <p:spPr>
          <a:xfrm>
            <a:off x="1219200" y="8648700"/>
            <a:ext cx="21945600" cy="2095500"/>
          </a:xfrm>
          <a:prstGeom prst="rect">
            <a:avLst/>
          </a:prstGeom>
        </p:spPr>
        <p:txBody>
          <a:bodyPr/>
          <a:lstStyle>
            <a:lvl1pPr marL="0" indent="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1pPr>
            <a:lvl2pPr marL="0" indent="4572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2pPr>
            <a:lvl3pPr marL="0" indent="9144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3pPr>
            <a:lvl4pPr marL="0" indent="13716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4pPr>
            <a:lvl5pPr marL="0" indent="1828800">
              <a:lnSpc>
                <a:spcPct val="90000"/>
              </a:lnSpc>
              <a:spcBef>
                <a:spcPts val="0"/>
              </a:spcBef>
              <a:buClrTx/>
              <a:buSzTx/>
              <a:buNone/>
              <a:defRPr b="0" spc="-52" sz="5200">
                <a:solidFill>
                  <a:srgbClr val="FFFFFF"/>
                </a:solidFill>
                <a:latin typeface="Proxima Nova Semibold"/>
                <a:ea typeface="Proxima Nova Semibold"/>
                <a:cs typeface="Proxima Nova Semibold"/>
                <a:sym typeface="Proxima Nova Semibold"/>
              </a:defRPr>
            </a:lvl5pPr>
          </a:lstStyle>
          <a:p>
            <a:pPr/>
            <a:r>
              <a:t>Presentation Subtitle</a:t>
            </a:r>
          </a:p>
          <a:p>
            <a:pPr lvl="1"/>
            <a:r>
              <a:t/>
            </a:r>
          </a:p>
          <a:p>
            <a:pPr lvl="2"/>
            <a:r>
              <a:t/>
            </a:r>
          </a:p>
          <a:p>
            <a:pPr lvl="3"/>
            <a:r>
              <a:t/>
            </a:r>
          </a:p>
          <a:p>
            <a:pPr lvl="4"/>
            <a:r>
              <a:t/>
            </a:r>
          </a:p>
        </p:txBody>
      </p:sp>
      <p:sp>
        <p:nvSpPr>
          <p:cNvPr id="23" name="Presentation Title"/>
          <p:cNvSpPr txBox="1"/>
          <p:nvPr>
            <p:ph type="title" hasCustomPrompt="1"/>
          </p:nvPr>
        </p:nvSpPr>
        <p:spPr>
          <a:xfrm>
            <a:off x="1219200" y="3124200"/>
            <a:ext cx="21945600" cy="5524500"/>
          </a:xfrm>
          <a:prstGeom prst="rect">
            <a:avLst/>
          </a:prstGeom>
        </p:spPr>
        <p:txBody>
          <a:bodyPr/>
          <a:lstStyle>
            <a:lvl1pPr defTabSz="584200">
              <a:defRPr spc="-220" sz="22000">
                <a:solidFill>
                  <a:srgbClr val="FFFFFF"/>
                </a:solidFill>
              </a:defRPr>
            </a:lvl1pPr>
          </a:lstStyle>
          <a:p>
            <a:pPr/>
            <a:r>
              <a:t>Presentation Title</a:t>
            </a:r>
          </a:p>
        </p:txBody>
      </p:sp>
      <p:sp>
        <p:nvSpPr>
          <p:cNvPr id="24" name="Author and Date"/>
          <p:cNvSpPr txBox="1"/>
          <p:nvPr>
            <p:ph type="body" sz="quarter" idx="22" hasCustomPrompt="1"/>
          </p:nvPr>
        </p:nvSpPr>
        <p:spPr>
          <a:xfrm>
            <a:off x="1219200" y="1917700"/>
            <a:ext cx="21945600" cy="711200"/>
          </a:xfrm>
          <a:prstGeom prst="rect">
            <a:avLst/>
          </a:prstGeom>
        </p:spPr>
        <p:txBody>
          <a:bodyPr anchor="ctr"/>
          <a:lstStyle>
            <a:lvl1pPr marL="0" indent="0" defTabSz="825500">
              <a:lnSpc>
                <a:spcPct val="120000"/>
              </a:lnSpc>
              <a:spcBef>
                <a:spcPts val="0"/>
              </a:spcBef>
              <a:buClrTx/>
              <a:buSzTx/>
              <a:buNone/>
              <a:defRPr b="0" cap="all" sz="3600">
                <a:solidFill>
                  <a:srgbClr val="FFFFFF"/>
                </a:solidFill>
                <a:latin typeface="Proxima Nova Extrabold"/>
                <a:ea typeface="Proxima Nova Extrabold"/>
                <a:cs typeface="Proxima Nova Extrabold"/>
                <a:sym typeface="Proxima Nova Extrabold"/>
              </a:defRPr>
            </a:lvl1pPr>
          </a:lstStyle>
          <a:p>
            <a:pPr/>
            <a:r>
              <a:t>Author and Date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solidFill>
          <a:srgbClr val="00BFF3"/>
        </a:solidFill>
      </p:bgPr>
    </p:bg>
    <p:spTree>
      <p:nvGrpSpPr>
        <p:cNvPr id="1" name=""/>
        <p:cNvGrpSpPr/>
        <p:nvPr/>
      </p:nvGrpSpPr>
      <p:grpSpPr>
        <a:xfrm>
          <a:off x="0" y="0"/>
          <a:ext cx="0" cy="0"/>
          <a:chOff x="0" y="0"/>
          <a:chExt cx="0" cy="0"/>
        </a:xfrm>
      </p:grpSpPr>
      <p:sp>
        <p:nvSpPr>
          <p:cNvPr id="32" name="Body Level One…"/>
          <p:cNvSpPr txBox="1"/>
          <p:nvPr>
            <p:ph type="body" sz="quarter" idx="1" hasCustomPrompt="1"/>
          </p:nvPr>
        </p:nvSpPr>
        <p:spPr>
          <a:xfrm>
            <a:off x="19100800" y="8229600"/>
            <a:ext cx="4584700" cy="3123704"/>
          </a:xfrm>
          <a:prstGeom prst="rect">
            <a:avLst/>
          </a:prstGeom>
        </p:spPr>
        <p:txBody>
          <a:bodyPr/>
          <a:lstStyle>
            <a:lvl1pPr marL="0" indent="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1pPr>
            <a:lvl2pPr marL="0" indent="4572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2pPr>
            <a:lvl3pPr marL="0" indent="9144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3pPr>
            <a:lvl4pPr marL="0" indent="13716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4pPr>
            <a:lvl5pPr marL="0" indent="1828800">
              <a:lnSpc>
                <a:spcPct val="100000"/>
              </a:lnSpc>
              <a:spcBef>
                <a:spcPts val="0"/>
              </a:spcBef>
              <a:buClrTx/>
              <a:buSzTx/>
              <a:buNone/>
              <a:defRPr b="0" spc="-32" sz="3200">
                <a:solidFill>
                  <a:srgbClr val="FFFFFF"/>
                </a:solidFill>
                <a:latin typeface="Proxima Nova Semibold"/>
                <a:ea typeface="Proxima Nova Semibold"/>
                <a:cs typeface="Proxima Nova Semibold"/>
                <a:sym typeface="Proxima Nova Semibold"/>
              </a:defRPr>
            </a:lvl5pPr>
          </a:lstStyle>
          <a:p>
            <a:pPr/>
            <a:r>
              <a:t>Caption Text</a:t>
            </a:r>
          </a:p>
          <a:p>
            <a:pPr lvl="1"/>
            <a:r>
              <a:t/>
            </a:r>
          </a:p>
          <a:p>
            <a:pPr lvl="2"/>
            <a:r>
              <a:t/>
            </a:r>
          </a:p>
          <a:p>
            <a:pPr lvl="3"/>
            <a:r>
              <a:t/>
            </a:r>
          </a:p>
          <a:p>
            <a:pPr lvl="4"/>
            <a:r>
              <a:t/>
            </a:r>
          </a:p>
        </p:txBody>
      </p:sp>
      <p:sp>
        <p:nvSpPr>
          <p:cNvPr id="33" name="Image"/>
          <p:cNvSpPr/>
          <p:nvPr>
            <p:ph type="pic" idx="21"/>
          </p:nvPr>
        </p:nvSpPr>
        <p:spPr>
          <a:xfrm>
            <a:off x="528828" y="0"/>
            <a:ext cx="17992344" cy="120015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635000" y="7937906"/>
            <a:ext cx="17780000" cy="5651592"/>
          </a:xfrm>
          <a:prstGeom prst="rect">
            <a:avLst/>
          </a:prstGeom>
        </p:spPr>
        <p:txBody>
          <a:bodyPr anchor="b"/>
          <a:lstStyle>
            <a:lvl1pPr algn="ctr" defTabSz="584200">
              <a:defRPr spc="-220" sz="22000">
                <a:solidFill>
                  <a:srgbClr val="FFD74C"/>
                </a:solidFill>
              </a:defRPr>
            </a:lvl1pPr>
          </a:lstStyle>
          <a:p>
            <a:pPr/>
            <a:r>
              <a:t>Slide Title</a:t>
            </a:r>
          </a:p>
        </p:txBody>
      </p:sp>
      <p:sp>
        <p:nvSpPr>
          <p:cNvPr id="35" name="Line"/>
          <p:cNvSpPr/>
          <p:nvPr/>
        </p:nvSpPr>
        <p:spPr>
          <a:xfrm>
            <a:off x="19169012" y="11874500"/>
            <a:ext cx="1549401" cy="0"/>
          </a:xfrm>
          <a:prstGeom prst="ellipse">
            <a:avLst/>
          </a:prstGeom>
          <a:ln w="254000">
            <a:solidFill>
              <a:srgbClr val="FFD74C"/>
            </a:solidFill>
            <a:miter lim="400000"/>
          </a:ln>
        </p:spPr>
        <p:txBody>
          <a:bodyPr lIns="0" tIns="0" rIns="0" bIns="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728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19200" y="6311900"/>
            <a:ext cx="8356600" cy="6184900"/>
          </a:xfrm>
          <a:prstGeom prst="rect">
            <a:avLst/>
          </a:prstGeom>
        </p:spPr>
        <p:txBody>
          <a:bodyPr/>
          <a:lstStyle>
            <a:lvl1pPr>
              <a:buClr>
                <a:srgbClr val="A12715"/>
              </a:buClr>
            </a:lvl1pPr>
            <a:lvl2pPr>
              <a:buClr>
                <a:srgbClr val="A12715"/>
              </a:buClr>
            </a:lvl2pPr>
            <a:lvl3pPr>
              <a:buClr>
                <a:srgbClr val="A12715"/>
              </a:buClr>
            </a:lvl3pPr>
            <a:lvl4pPr>
              <a:buClr>
                <a:srgbClr val="A12715"/>
              </a:buClr>
            </a:lvl4pPr>
            <a:lvl5pPr>
              <a:buClr>
                <a:srgbClr val="A12715"/>
              </a:buClr>
            </a:lvl5pPr>
          </a:lstStyle>
          <a:p>
            <a:pPr/>
            <a:r>
              <a:t>Slide bullet text</a:t>
            </a:r>
          </a:p>
          <a:p>
            <a:pPr lvl="1"/>
            <a:r>
              <a:t/>
            </a:r>
          </a:p>
          <a:p>
            <a:pPr lvl="2"/>
            <a:r>
              <a:t/>
            </a:r>
          </a:p>
          <a:p>
            <a:pPr lvl="3"/>
            <a:r>
              <a:t/>
            </a:r>
          </a:p>
          <a:p>
            <a:pPr lvl="4"/>
            <a:r>
              <a:t/>
            </a:r>
          </a:p>
        </p:txBody>
      </p:sp>
      <p:sp>
        <p:nvSpPr>
          <p:cNvPr id="61" name="Slide Title"/>
          <p:cNvSpPr txBox="1"/>
          <p:nvPr>
            <p:ph type="title" hasCustomPrompt="1"/>
          </p:nvPr>
        </p:nvSpPr>
        <p:spPr>
          <a:xfrm>
            <a:off x="1219200" y="2439639"/>
            <a:ext cx="8356600" cy="3068291"/>
          </a:xfrm>
          <a:prstGeom prst="rect">
            <a:avLst/>
          </a:prstGeom>
        </p:spPr>
        <p:txBody>
          <a:bodyPr/>
          <a:lstStyle/>
          <a:p>
            <a:pPr/>
            <a:r>
              <a:t>Slide Title</a:t>
            </a:r>
          </a:p>
        </p:txBody>
      </p:sp>
      <p:sp>
        <p:nvSpPr>
          <p:cNvPr id="62" name="Rectangle"/>
          <p:cNvSpPr/>
          <p:nvPr/>
        </p:nvSpPr>
        <p:spPr>
          <a:xfrm>
            <a:off x="10795000" y="0"/>
            <a:ext cx="13614400" cy="13716000"/>
          </a:xfrm>
          <a:prstGeom prst="rect">
            <a:avLst/>
          </a:prstGeom>
          <a:solidFill>
            <a:srgbClr val="FFFFFF"/>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63" name="638623930_2326x1548.jpg"/>
          <p:cNvSpPr/>
          <p:nvPr>
            <p:ph type="pic" idx="21"/>
          </p:nvPr>
        </p:nvSpPr>
        <p:spPr>
          <a:xfrm>
            <a:off x="9156700" y="-38100"/>
            <a:ext cx="19693467" cy="13106400"/>
          </a:xfrm>
          <a:prstGeom prst="rect">
            <a:avLst/>
          </a:prstGeom>
        </p:spPr>
        <p:txBody>
          <a:bodyPr lIns="91439" tIns="45719" rIns="91439" bIns="45719">
            <a:noAutofit/>
          </a:bodyPr>
          <a:lstStyle/>
          <a:p>
            <a:pPr/>
          </a:p>
        </p:txBody>
      </p:sp>
      <p:sp>
        <p:nvSpPr>
          <p:cNvPr id="64" name="Author and Date"/>
          <p:cNvSpPr txBox="1"/>
          <p:nvPr>
            <p:ph type="body" sz="quarter" idx="22" hasCustomPrompt="1"/>
          </p:nvPr>
        </p:nvSpPr>
        <p:spPr>
          <a:xfrm>
            <a:off x="1219200" y="1574800"/>
            <a:ext cx="8356600" cy="770128"/>
          </a:xfrm>
          <a:prstGeom prst="rect">
            <a:avLst/>
          </a:prstGeom>
        </p:spPr>
        <p:txBody>
          <a:bodyPr anchor="ctr"/>
          <a:lstStyle>
            <a:lvl1pPr marL="0" indent="0">
              <a:lnSpc>
                <a:spcPct val="120000"/>
              </a:lnSpc>
              <a:spcBef>
                <a:spcPts val="0"/>
              </a:spcBef>
              <a:buClrTx/>
              <a:buSzTx/>
              <a:buNone/>
              <a:defRPr b="0" cap="all" sz="3600">
                <a:solidFill>
                  <a:srgbClr val="00C7FC"/>
                </a:solidFill>
                <a:latin typeface="Proxima Nova Extrabold"/>
                <a:ea typeface="Proxima Nova Extrabold"/>
                <a:cs typeface="Proxima Nova Extrabold"/>
                <a:sym typeface="Proxima Nova Extrabold"/>
              </a:defRPr>
            </a:lvl1pPr>
          </a:lstStyle>
          <a:p>
            <a:pPr/>
            <a:r>
              <a:t>Author and Date</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BFF3"/>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19200" y="4048125"/>
            <a:ext cx="21945600" cy="5930900"/>
          </a:xfrm>
          <a:prstGeom prst="rect">
            <a:avLst/>
          </a:prstGeom>
        </p:spPr>
        <p:txBody>
          <a:bodyPr anchor="ctr"/>
          <a:lstStyle>
            <a:lvl1pPr marL="431800" indent="-431800">
              <a:defRPr spc="0" sz="14000">
                <a:solidFill>
                  <a:srgbClr val="FFFFFF"/>
                </a:solidFill>
              </a:defRPr>
            </a:lvl1pPr>
          </a:lstStyle>
          <a:p>
            <a:pPr/>
            <a:r>
              <a:t>Section Title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prstGeom prst="rect">
            <a:avLst/>
          </a:prstGeom>
        </p:spPr>
        <p:txBody>
          <a:bodyPr/>
          <a:lstStyle/>
          <a:p>
            <a:pPr/>
            <a:r>
              <a:t>Slide 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solidFill>
          <a:srgbClr val="FFC617"/>
        </a:solidFill>
      </p:bgPr>
    </p:bg>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lvl1pPr>
              <a:defRPr spc="-140" sz="14000">
                <a:solidFill>
                  <a:srgbClr val="FFFFFF"/>
                </a:solidFill>
              </a:defRPr>
            </a:lvl1pPr>
          </a:lstStyle>
          <a:p>
            <a:pPr/>
            <a:r>
              <a:t>Agenda Title</a:t>
            </a:r>
          </a:p>
        </p:txBody>
      </p:sp>
      <p:sp>
        <p:nvSpPr>
          <p:cNvPr id="89" name="Body Level One…"/>
          <p:cNvSpPr txBox="1"/>
          <p:nvPr>
            <p:ph type="body" idx="1" hasCustomPrompt="1"/>
          </p:nvPr>
        </p:nvSpPr>
        <p:spPr>
          <a:xfrm>
            <a:off x="1219200" y="3594100"/>
            <a:ext cx="21945600" cy="8902700"/>
          </a:xfrm>
          <a:prstGeom prst="rect">
            <a:avLst/>
          </a:prstGeom>
        </p:spPr>
        <p:txBody>
          <a:bodyPr/>
          <a:lstStyle>
            <a:lvl1pPr marL="0" indent="0" defTabSz="825500">
              <a:lnSpc>
                <a:spcPct val="140000"/>
              </a:lnSpc>
              <a:spcBef>
                <a:spcPts val="0"/>
              </a:spcBef>
              <a:buClrTx/>
              <a:buSzTx/>
              <a:buNone/>
              <a:defRPr spc="-53" sz="5400">
                <a:solidFill>
                  <a:srgbClr val="000000"/>
                </a:solidFill>
              </a:defRPr>
            </a:lvl1pPr>
            <a:lvl2pPr marL="0" indent="457200" defTabSz="825500">
              <a:lnSpc>
                <a:spcPct val="140000"/>
              </a:lnSpc>
              <a:spcBef>
                <a:spcPts val="0"/>
              </a:spcBef>
              <a:buClrTx/>
              <a:buSzTx/>
              <a:buNone/>
              <a:defRPr spc="-53" sz="5400">
                <a:solidFill>
                  <a:srgbClr val="000000"/>
                </a:solidFill>
              </a:defRPr>
            </a:lvl2pPr>
            <a:lvl3pPr marL="0" indent="914400" defTabSz="825500">
              <a:lnSpc>
                <a:spcPct val="140000"/>
              </a:lnSpc>
              <a:spcBef>
                <a:spcPts val="0"/>
              </a:spcBef>
              <a:buClrTx/>
              <a:buSzTx/>
              <a:buNone/>
              <a:defRPr spc="-53" sz="5400">
                <a:solidFill>
                  <a:srgbClr val="000000"/>
                </a:solidFill>
              </a:defRPr>
            </a:lvl3pPr>
            <a:lvl4pPr marL="0" indent="1371600" defTabSz="825500">
              <a:lnSpc>
                <a:spcPct val="140000"/>
              </a:lnSpc>
              <a:spcBef>
                <a:spcPts val="0"/>
              </a:spcBef>
              <a:buClrTx/>
              <a:buSzTx/>
              <a:buNone/>
              <a:defRPr spc="-53" sz="5400">
                <a:solidFill>
                  <a:srgbClr val="000000"/>
                </a:solidFill>
              </a:defRPr>
            </a:lvl4pPr>
            <a:lvl5pPr marL="0" indent="1828800" defTabSz="825500">
              <a:lnSpc>
                <a:spcPct val="140000"/>
              </a:lnSpc>
              <a:spcBef>
                <a:spcPts val="0"/>
              </a:spcBef>
              <a:buClrTx/>
              <a:buSzTx/>
              <a:buNone/>
              <a:defRPr spc="-53" sz="5400">
                <a:solidFill>
                  <a:srgbClr val="000000"/>
                </a:solidFill>
              </a:defRPr>
            </a:lvl5pPr>
          </a:lstStyle>
          <a:p>
            <a:pPr/>
            <a:r>
              <a:t>Agenda Topics</a:t>
            </a:r>
          </a:p>
          <a:p>
            <a:pPr lvl="1"/>
            <a:r>
              <a:t/>
            </a:r>
          </a:p>
          <a:p>
            <a:pPr lvl="2"/>
            <a:r>
              <a:t/>
            </a:r>
          </a:p>
          <a:p>
            <a:pPr lvl="3"/>
            <a:r>
              <a:t/>
            </a:r>
          </a:p>
          <a:p>
            <a:pPr lvl="4"/>
            <a:r>
              <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19200" y="3733800"/>
            <a:ext cx="21945600" cy="876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1219200" y="1219200"/>
            <a:ext cx="21945600" cy="229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4" name="Slide Number"/>
          <p:cNvSpPr txBox="1"/>
          <p:nvPr>
            <p:ph type="sldNum" sz="quarter" idx="2"/>
          </p:nvPr>
        </p:nvSpPr>
        <p:spPr>
          <a:xfrm>
            <a:off x="23622000" y="13080999"/>
            <a:ext cx="336728" cy="413767"/>
          </a:xfrm>
          <a:prstGeom prst="rect">
            <a:avLst/>
          </a:prstGeom>
          <a:ln w="12700">
            <a:miter lim="400000"/>
          </a:ln>
        </p:spPr>
        <p:txBody>
          <a:bodyPr wrap="none" lIns="50800" tIns="50800" rIns="50800" bIns="50800" anchor="b">
            <a:spAutoFit/>
          </a:bodyPr>
          <a:lstStyle>
            <a:lvl1pPr algn="l">
              <a:lnSpc>
                <a:spcPts val="2600"/>
              </a:lnSpc>
              <a:defRPr sz="1800">
                <a:latin typeface="Proxima Nova Medium"/>
                <a:ea typeface="Proxima Nova Medium"/>
                <a:cs typeface="Proxima Nova Medium"/>
                <a:sym typeface="Proxima Nova Medium"/>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1pPr>
      <a:lvl2pPr marL="0" marR="0" indent="457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2pPr>
      <a:lvl3pPr marL="0" marR="0" indent="914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3pPr>
      <a:lvl4pPr marL="0" marR="0" indent="1371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4pPr>
      <a:lvl5pPr marL="0" marR="0" indent="18288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5pPr>
      <a:lvl6pPr marL="0" marR="0" indent="22860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6pPr>
      <a:lvl7pPr marL="0" marR="0" indent="27432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7pPr>
      <a:lvl8pPr marL="0" marR="0" indent="32004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8pPr>
      <a:lvl9pPr marL="0" marR="0" indent="3657600" algn="l" defTabSz="825500" rtl="0" latinLnBrk="0">
        <a:lnSpc>
          <a:spcPct val="80000"/>
        </a:lnSpc>
        <a:spcBef>
          <a:spcPts val="0"/>
        </a:spcBef>
        <a:spcAft>
          <a:spcPts val="0"/>
        </a:spcAft>
        <a:buClrTx/>
        <a:buSzTx/>
        <a:buFontTx/>
        <a:buNone/>
        <a:tabLst/>
        <a:defRPr b="0" baseline="0" cap="all" i="0" spc="-116" strike="noStrike" sz="11600" u="none">
          <a:solidFill>
            <a:srgbClr val="00BFF3"/>
          </a:solidFill>
          <a:uFillTx/>
          <a:latin typeface="+mn-lt"/>
          <a:ea typeface="+mn-ea"/>
          <a:cs typeface="+mn-cs"/>
          <a:sym typeface="Druk Medium"/>
        </a:defRPr>
      </a:lvl9pPr>
    </p:titleStyle>
    <p:bodyStyle>
      <a:lvl1pPr marL="685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1pPr>
      <a:lvl2pPr marL="1371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2pPr>
      <a:lvl3pPr marL="2057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3pPr>
      <a:lvl4pPr marL="2743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4pPr>
      <a:lvl5pPr marL="34290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5pPr>
      <a:lvl6pPr marL="41148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6pPr>
      <a:lvl7pPr marL="48006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7pPr>
      <a:lvl8pPr marL="54864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8pPr>
      <a:lvl9pPr marL="6172200" marR="0" indent="-685800" algn="l" defTabSz="584200" rtl="0" latinLnBrk="0">
        <a:lnSpc>
          <a:spcPct val="80000"/>
        </a:lnSpc>
        <a:spcBef>
          <a:spcPts val="2400"/>
        </a:spcBef>
        <a:spcAft>
          <a:spcPts val="0"/>
        </a:spcAft>
        <a:buClr>
          <a:srgbClr val="57BEF0"/>
        </a:buClr>
        <a:buSzPct val="250000"/>
        <a:buFontTx/>
        <a:buChar char="-"/>
        <a:tabLst/>
        <a:defRPr b="1" baseline="0" cap="none" i="0" spc="0" strike="noStrike" sz="4200" u="none">
          <a:solidFill>
            <a:srgbClr val="53585F"/>
          </a:solidFill>
          <a:uFillTx/>
          <a:latin typeface="Proxima Nova"/>
          <a:ea typeface="Proxima Nova"/>
          <a:cs typeface="Proxima Nova"/>
          <a:sym typeface="Proxima Nova"/>
        </a:defRPr>
      </a:lvl9pPr>
    </p:bodyStyle>
    <p:otherStyle>
      <a:lvl1pPr marL="0" marR="0" indent="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1pPr>
      <a:lvl2pPr marL="0" marR="0" indent="457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2pPr>
      <a:lvl3pPr marL="0" marR="0" indent="914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3pPr>
      <a:lvl4pPr marL="0" marR="0" indent="1371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4pPr>
      <a:lvl5pPr marL="0" marR="0" indent="18288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5pPr>
      <a:lvl6pPr marL="0" marR="0" indent="22860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6pPr>
      <a:lvl7pPr marL="0" marR="0" indent="27432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7pPr>
      <a:lvl8pPr marL="0" marR="0" indent="32004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8pPr>
      <a:lvl9pPr marL="0" marR="0" indent="3657600" algn="l" defTabSz="825500" rtl="0" latinLnBrk="0">
        <a:lnSpc>
          <a:spcPts val="26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Proxima Nova Medium"/>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150" name="three_binge_worthy_shows_on_netflix_e28094_fennec.jpg" descr="three_binge_worthy_shows_on_netflix_e28094_fennec.jpg"/>
          <p:cNvPicPr>
            <a:picLocks noChangeAspect="1"/>
          </p:cNvPicPr>
          <p:nvPr>
            <p:ph type="pic" idx="21"/>
          </p:nvPr>
        </p:nvPicPr>
        <p:blipFill>
          <a:blip r:embed="rId2">
            <a:extLst/>
          </a:blip>
          <a:srcRect l="0" t="0" r="0" b="0"/>
          <a:stretch>
            <a:fillRect/>
          </a:stretch>
        </p:blipFill>
        <p:spPr>
          <a:xfrm>
            <a:off x="0" y="0"/>
            <a:ext cx="24384000" cy="13716000"/>
          </a:xfrm>
          <a:prstGeom prst="rect">
            <a:avLst/>
          </a:prstGeom>
        </p:spPr>
      </p:pic>
      <p:sp>
        <p:nvSpPr>
          <p:cNvPr id="151" name="Unit: 32606 Database"/>
          <p:cNvSpPr txBox="1"/>
          <p:nvPr>
            <p:ph type="body" sz="quarter" idx="1"/>
          </p:nvPr>
        </p:nvSpPr>
        <p:spPr>
          <a:prstGeom prst="rect">
            <a:avLst/>
          </a:prstGeom>
        </p:spPr>
        <p:txBody>
          <a:bodyPr/>
          <a:lstStyle>
            <a:lvl1pPr algn="r"/>
          </a:lstStyle>
          <a:p>
            <a:pPr/>
            <a:r>
              <a:t>Unit: 32606 Database</a:t>
            </a:r>
          </a:p>
        </p:txBody>
      </p:sp>
      <p:sp>
        <p:nvSpPr>
          <p:cNvPr id="152" name="HD  Assignment…"/>
          <p:cNvSpPr txBox="1"/>
          <p:nvPr>
            <p:ph type="title"/>
          </p:nvPr>
        </p:nvSpPr>
        <p:spPr>
          <a:xfrm>
            <a:off x="12181779" y="3124200"/>
            <a:ext cx="11398601" cy="5524500"/>
          </a:xfrm>
          <a:prstGeom prst="rect">
            <a:avLst/>
          </a:prstGeom>
          <a:solidFill>
            <a:srgbClr val="050505"/>
          </a:solidFill>
        </p:spPr>
        <p:txBody>
          <a:bodyPr/>
          <a:lstStyle/>
          <a:p>
            <a:pPr algn="r" defTabSz="566674">
              <a:defRPr spc="-213" sz="21340">
                <a:solidFill>
                  <a:srgbClr val="F6FAFF"/>
                </a:solidFill>
              </a:defRPr>
            </a:pPr>
            <a:r>
              <a:t>HD  Assignment</a:t>
            </a:r>
          </a:p>
          <a:p>
            <a:pPr algn="r" defTabSz="566674">
              <a:defRPr spc="-213" sz="21340">
                <a:solidFill>
                  <a:srgbClr val="F6FAFF"/>
                </a:solidFill>
              </a:defRPr>
            </a:pPr>
            <a:r>
              <a:t>Project</a:t>
            </a:r>
          </a:p>
        </p:txBody>
      </p:sp>
      <p:sp>
        <p:nvSpPr>
          <p:cNvPr id="153" name="Thanh Thuy An Tran - ID 14218768"/>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lvl1pPr algn="r"/>
          </a:lstStyle>
          <a:p>
            <a:pPr/>
            <a:r>
              <a:t>Thanh Thuy An Tran - ID 14218768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5" name="SQL QUERIES"/>
          <p:cNvSpPr txBox="1"/>
          <p:nvPr>
            <p:ph type="title"/>
          </p:nvPr>
        </p:nvSpPr>
        <p:spPr>
          <a:xfrm>
            <a:off x="1628619" y="1441462"/>
            <a:ext cx="7480554" cy="1854696"/>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SQL QUERIES</a:t>
            </a:r>
          </a:p>
        </p:txBody>
      </p:sp>
      <p:sp>
        <p:nvSpPr>
          <p:cNvPr id="246" name="Sub-query query: List the name, description, genre and length of the longest movie on Netflix…"/>
          <p:cNvSpPr txBox="1"/>
          <p:nvPr/>
        </p:nvSpPr>
        <p:spPr>
          <a:xfrm>
            <a:off x="1675018" y="3442970"/>
            <a:ext cx="21586440" cy="6830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SzPct val="100000"/>
              <a:buAutoNum type="arabicPeriod" startAt="5"/>
              <a:defRPr spc="-45" sz="4500">
                <a:solidFill>
                  <a:srgbClr val="FFFFFF"/>
                </a:solidFill>
                <a:latin typeface="Proxima Nova Semibold"/>
                <a:ea typeface="Proxima Nova Semibold"/>
                <a:cs typeface="Proxima Nova Semibold"/>
                <a:sym typeface="Proxima Nova Semibold"/>
              </a:defRPr>
            </a:pPr>
            <a:r>
              <a:t>Sub-query query: List the name, description, genre and length of the longest movie on Netflix</a:t>
            </a:r>
          </a:p>
          <a:p>
            <a:pPr algn="l" defTabSz="584200">
              <a:lnSpc>
                <a:spcPct val="90000"/>
              </a:lnSpc>
              <a:defRPr spc="-45" sz="4500">
                <a:solidFill>
                  <a:srgbClr val="FFFFFF"/>
                </a:solidFill>
                <a:latin typeface="Proxima Nova Semibold"/>
                <a:ea typeface="Proxima Nova Semibold"/>
                <a:cs typeface="Proxima Nova Semibold"/>
                <a:sym typeface="Proxima Nova Semibold"/>
              </a:defRPr>
            </a:pPr>
          </a:p>
          <a:p>
            <a:pPr algn="l" defTabSz="457200">
              <a:tabLst>
                <a:tab pos="2743200" algn="ctr"/>
                <a:tab pos="5486400" algn="r"/>
              </a:tabLst>
              <a:defRPr sz="4000">
                <a:solidFill>
                  <a:srgbClr val="FFFFFF"/>
                </a:solidFill>
                <a:latin typeface="Courier"/>
                <a:ea typeface="Courier"/>
                <a:cs typeface="Courier"/>
                <a:sym typeface="Courier"/>
              </a:defRPr>
            </a:pPr>
            <a:r>
              <a:t>postgres=# select showname, description, genre, length from netflix_show natural join show_detail where showtype = 'MO' and length = (select max(length) from show_detail);</a:t>
            </a:r>
          </a:p>
          <a:p>
            <a:pPr algn="l" defTabSz="457200">
              <a:tabLst>
                <a:tab pos="2743200" algn="ctr"/>
                <a:tab pos="5486400" algn="r"/>
              </a:tabLst>
              <a:defRPr sz="4000">
                <a:solidFill>
                  <a:srgbClr val="FFFFFF"/>
                </a:solidFill>
                <a:latin typeface="Courier"/>
                <a:ea typeface="Courier"/>
                <a:cs typeface="Courier"/>
                <a:sym typeface="Courier"/>
              </a:defRPr>
            </a:pPr>
          </a:p>
          <a:p>
            <a:pPr algn="l" defTabSz="457200">
              <a:tabLst>
                <a:tab pos="2743200" algn="ctr"/>
                <a:tab pos="5486400" algn="r"/>
              </a:tabLst>
              <a:defRPr sz="4000">
                <a:solidFill>
                  <a:srgbClr val="FFFFFF"/>
                </a:solidFill>
                <a:latin typeface="Courier"/>
                <a:ea typeface="Courier"/>
                <a:cs typeface="Courier"/>
                <a:sym typeface="Courier"/>
              </a:defRPr>
            </a:pPr>
            <a:r>
              <a:t>   showname    | description | genre  | length </a:t>
            </a:r>
          </a:p>
          <a:p>
            <a:pPr algn="l" defTabSz="457200">
              <a:tabLst>
                <a:tab pos="2743200" algn="ctr"/>
                <a:tab pos="5486400" algn="r"/>
              </a:tabLst>
              <a:defRPr sz="4000">
                <a:solidFill>
                  <a:srgbClr val="FFFFFF"/>
                </a:solidFill>
                <a:latin typeface="Courier"/>
                <a:ea typeface="Courier"/>
                <a:cs typeface="Courier"/>
                <a:sym typeface="Courier"/>
              </a:defRPr>
            </a:pPr>
            <a:r>
              <a:t>---------------+-------------+--------+--------</a:t>
            </a:r>
          </a:p>
          <a:p>
            <a:pPr algn="l" defTabSz="457200">
              <a:tabLst>
                <a:tab pos="2743200" algn="ctr"/>
                <a:tab pos="5486400" algn="r"/>
              </a:tabLst>
              <a:defRPr sz="4000">
                <a:solidFill>
                  <a:srgbClr val="FFFFFF"/>
                </a:solidFill>
                <a:latin typeface="Courier"/>
                <a:ea typeface="Courier"/>
                <a:cs typeface="Courier"/>
                <a:sym typeface="Courier"/>
              </a:defRPr>
            </a:pPr>
            <a:r>
              <a:t> Batman Begins | Exciting    | Action |    139</a:t>
            </a:r>
          </a:p>
          <a:p>
            <a:pPr algn="l" defTabSz="457200">
              <a:tabLst>
                <a:tab pos="2743200" algn="ctr"/>
                <a:tab pos="5486400" algn="r"/>
              </a:tabLst>
              <a:defRPr sz="4000">
                <a:solidFill>
                  <a:srgbClr val="FFFFFF"/>
                </a:solidFill>
                <a:latin typeface="Courier"/>
                <a:ea typeface="Courier"/>
                <a:cs typeface="Courier"/>
                <a:sym typeface="Courier"/>
              </a:defRPr>
            </a:pPr>
            <a:r>
              <a:t>(1 row)</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8" name="Cross join query which cannot be done by natural join: List the all name of Netflix shows, streaming devices and its genres that watched by Netflix customers…"/>
          <p:cNvSpPr txBox="1"/>
          <p:nvPr/>
        </p:nvSpPr>
        <p:spPr>
          <a:xfrm>
            <a:off x="664153" y="699770"/>
            <a:ext cx="23055694" cy="123164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SzPct val="100000"/>
              <a:buAutoNum type="arabicPeriod" startAt="6"/>
              <a:defRPr spc="-45" sz="4500">
                <a:solidFill>
                  <a:srgbClr val="FFFFFF"/>
                </a:solidFill>
                <a:latin typeface="Proxima Nova Semibold"/>
                <a:ea typeface="Proxima Nova Semibold"/>
                <a:cs typeface="Proxima Nova Semibold"/>
                <a:sym typeface="Proxima Nova Semibold"/>
              </a:defRPr>
            </a:pPr>
            <a:r>
              <a:t>Cross join query which cannot be done by natural join: List the all name of Netflix shows, streaming devices and its genres that watched by Netflix customers</a:t>
            </a:r>
          </a:p>
          <a:p>
            <a:pPr algn="l" defTabSz="584200">
              <a:lnSpc>
                <a:spcPct val="90000"/>
              </a:lnSpc>
              <a:defRPr spc="-45" sz="4500">
                <a:solidFill>
                  <a:srgbClr val="FFFFFF"/>
                </a:solidFill>
                <a:latin typeface="Proxima Nova Semibold"/>
                <a:ea typeface="Proxima Nova Semibold"/>
                <a:cs typeface="Proxima Nova Semibold"/>
                <a:sym typeface="Proxima Nova Semibold"/>
              </a:defRPr>
            </a:pPr>
          </a:p>
          <a:p>
            <a:pPr algn="l" defTabSz="457200">
              <a:tabLst>
                <a:tab pos="2743200" algn="ctr"/>
                <a:tab pos="5486400" algn="r"/>
              </a:tabLst>
              <a:defRPr sz="4000">
                <a:solidFill>
                  <a:srgbClr val="FFFFFF"/>
                </a:solidFill>
                <a:latin typeface="Courier"/>
                <a:ea typeface="Courier"/>
                <a:cs typeface="Courier"/>
                <a:sym typeface="Courier"/>
              </a:defRPr>
            </a:pPr>
            <a:r>
              <a:t>postgres=# select a.cusname, b.showname, c.genre, d.device from netflix_customer a, netflix_show b, show_detail c, customer_watch d where a.customerid = d.customerid and d.showde_id = c.showde_id and b.showid = c.showid group by cusname, showname, genre, device;</a:t>
            </a:r>
          </a:p>
          <a:p>
            <a:pPr algn="l" defTabSz="457200">
              <a:tabLst>
                <a:tab pos="2743200" algn="ctr"/>
                <a:tab pos="5486400" algn="r"/>
              </a:tabLst>
              <a:defRPr sz="4000">
                <a:solidFill>
                  <a:srgbClr val="FFFFFF"/>
                </a:solidFill>
                <a:latin typeface="Courier"/>
                <a:ea typeface="Courier"/>
                <a:cs typeface="Courier"/>
                <a:sym typeface="Courier"/>
              </a:defRPr>
            </a:pPr>
          </a:p>
          <a:p>
            <a:pPr algn="l" defTabSz="457200">
              <a:tabLst>
                <a:tab pos="2743200" algn="ctr"/>
                <a:tab pos="5486400" algn="r"/>
              </a:tabLst>
              <a:defRPr sz="4000">
                <a:solidFill>
                  <a:srgbClr val="FFFFFF"/>
                </a:solidFill>
                <a:latin typeface="Courier"/>
                <a:ea typeface="Courier"/>
                <a:cs typeface="Courier"/>
                <a:sym typeface="Courier"/>
              </a:defRPr>
            </a:pPr>
            <a:r>
              <a:t>     cusname     |    showname    |   genre   | device </a:t>
            </a:r>
          </a:p>
          <a:p>
            <a:pPr algn="l" defTabSz="457200">
              <a:tabLst>
                <a:tab pos="2743200" algn="ctr"/>
                <a:tab pos="5486400" algn="r"/>
              </a:tabLst>
              <a:defRPr sz="4000">
                <a:solidFill>
                  <a:srgbClr val="FFFFFF"/>
                </a:solidFill>
                <a:latin typeface="Courier"/>
                <a:ea typeface="Courier"/>
                <a:cs typeface="Courier"/>
                <a:sym typeface="Courier"/>
              </a:defRPr>
            </a:pPr>
            <a:r>
              <a:t>-----------------+----------------+-----------+--------</a:t>
            </a:r>
          </a:p>
          <a:p>
            <a:pPr algn="l" defTabSz="457200">
              <a:tabLst>
                <a:tab pos="2743200" algn="ctr"/>
                <a:tab pos="5486400" algn="r"/>
              </a:tabLst>
              <a:defRPr sz="4000">
                <a:solidFill>
                  <a:srgbClr val="FFFFFF"/>
                </a:solidFill>
                <a:latin typeface="Courier"/>
                <a:ea typeface="Courier"/>
                <a:cs typeface="Courier"/>
                <a:sym typeface="Courier"/>
              </a:defRPr>
            </a:pPr>
            <a:r>
              <a:t> John Fisher     | The Shinning   | Horror    | MP</a:t>
            </a:r>
          </a:p>
          <a:p>
            <a:pPr algn="l" defTabSz="457200">
              <a:tabLst>
                <a:tab pos="2743200" algn="ctr"/>
                <a:tab pos="5486400" algn="r"/>
              </a:tabLst>
              <a:defRPr sz="4000">
                <a:solidFill>
                  <a:srgbClr val="FFFFFF"/>
                </a:solidFill>
                <a:latin typeface="Courier"/>
                <a:ea typeface="Courier"/>
                <a:cs typeface="Courier"/>
                <a:sym typeface="Courier"/>
              </a:defRPr>
            </a:pPr>
            <a:r>
              <a:t> John Fisher     | Despicable ME  | Animation | LA</a:t>
            </a:r>
          </a:p>
          <a:p>
            <a:pPr algn="l" defTabSz="457200">
              <a:tabLst>
                <a:tab pos="2743200" algn="ctr"/>
                <a:tab pos="5486400" algn="r"/>
              </a:tabLst>
              <a:defRPr sz="4000">
                <a:solidFill>
                  <a:srgbClr val="FFFFFF"/>
                </a:solidFill>
                <a:latin typeface="Courier"/>
                <a:ea typeface="Courier"/>
                <a:cs typeface="Courier"/>
                <a:sym typeface="Courier"/>
              </a:defRPr>
            </a:pPr>
            <a:r>
              <a:t> Frank Gallagher | Shameless      | Comedy    | LA</a:t>
            </a:r>
          </a:p>
          <a:p>
            <a:pPr algn="l" defTabSz="457200">
              <a:tabLst>
                <a:tab pos="2743200" algn="ctr"/>
                <a:tab pos="5486400" algn="r"/>
              </a:tabLst>
              <a:defRPr sz="4000">
                <a:solidFill>
                  <a:srgbClr val="FFFFFF"/>
                </a:solidFill>
                <a:latin typeface="Courier"/>
                <a:ea typeface="Courier"/>
                <a:cs typeface="Courier"/>
                <a:sym typeface="Courier"/>
              </a:defRPr>
            </a:pPr>
            <a:r>
              <a:t> Liam Kenny      | Bridgerton     | Romance   | MP</a:t>
            </a:r>
          </a:p>
          <a:p>
            <a:pPr algn="l" defTabSz="457200">
              <a:tabLst>
                <a:tab pos="2743200" algn="ctr"/>
                <a:tab pos="5486400" algn="r"/>
              </a:tabLst>
              <a:defRPr sz="4000">
                <a:solidFill>
                  <a:srgbClr val="FFFFFF"/>
                </a:solidFill>
                <a:latin typeface="Courier"/>
                <a:ea typeface="Courier"/>
                <a:cs typeface="Courier"/>
                <a:sym typeface="Courier"/>
              </a:defRPr>
            </a:pPr>
            <a:r>
              <a:t> Simon Cole      | Batman Begins  | Action    | TA</a:t>
            </a:r>
          </a:p>
          <a:p>
            <a:pPr algn="l" defTabSz="457200">
              <a:tabLst>
                <a:tab pos="2743200" algn="ctr"/>
                <a:tab pos="5486400" algn="r"/>
              </a:tabLst>
              <a:defRPr sz="4000">
                <a:solidFill>
                  <a:srgbClr val="FFFFFF"/>
                </a:solidFill>
                <a:latin typeface="Courier"/>
                <a:ea typeface="Courier"/>
                <a:cs typeface="Courier"/>
                <a:sym typeface="Courier"/>
              </a:defRPr>
            </a:pPr>
            <a:r>
              <a:t> Frank Gallagher | Shameless      | Comedy    | MP</a:t>
            </a:r>
          </a:p>
          <a:p>
            <a:pPr algn="l" defTabSz="457200">
              <a:tabLst>
                <a:tab pos="2743200" algn="ctr"/>
                <a:tab pos="5486400" algn="r"/>
              </a:tabLst>
              <a:defRPr sz="4000">
                <a:solidFill>
                  <a:srgbClr val="FFFFFF"/>
                </a:solidFill>
                <a:latin typeface="Courier"/>
                <a:ea typeface="Courier"/>
                <a:cs typeface="Courier"/>
                <a:sym typeface="Courier"/>
              </a:defRPr>
            </a:pPr>
            <a:r>
              <a:t> Anne Macy       | The Shinning   | Horror    | TV</a:t>
            </a:r>
          </a:p>
          <a:p>
            <a:pPr algn="l" defTabSz="457200">
              <a:tabLst>
                <a:tab pos="2743200" algn="ctr"/>
                <a:tab pos="5486400" algn="r"/>
              </a:tabLst>
              <a:defRPr sz="4000">
                <a:solidFill>
                  <a:srgbClr val="FFFFFF"/>
                </a:solidFill>
                <a:latin typeface="Courier"/>
                <a:ea typeface="Courier"/>
                <a:cs typeface="Courier"/>
                <a:sym typeface="Courier"/>
              </a:defRPr>
            </a:pPr>
            <a:r>
              <a:t> Simon Cole      | Rick and Morty | Animation | MP</a:t>
            </a:r>
          </a:p>
          <a:p>
            <a:pPr algn="l" defTabSz="457200">
              <a:tabLst>
                <a:tab pos="2743200" algn="ctr"/>
                <a:tab pos="5486400" algn="r"/>
              </a:tabLst>
              <a:defRPr sz="4000">
                <a:solidFill>
                  <a:srgbClr val="FFFFFF"/>
                </a:solidFill>
                <a:latin typeface="Courier"/>
                <a:ea typeface="Courier"/>
                <a:cs typeface="Courier"/>
                <a:sym typeface="Courier"/>
              </a:defRPr>
            </a:pPr>
            <a:r>
              <a:t> Liam Kenny      | Bridgerton     | Romance   | TV</a:t>
            </a:r>
          </a:p>
          <a:p>
            <a:pPr algn="l" defTabSz="457200">
              <a:tabLst>
                <a:tab pos="2743200" algn="ctr"/>
                <a:tab pos="5486400" algn="r"/>
              </a:tabLst>
              <a:defRPr sz="4000">
                <a:solidFill>
                  <a:srgbClr val="FFFFFF"/>
                </a:solidFill>
                <a:latin typeface="Courier"/>
                <a:ea typeface="Courier"/>
                <a:cs typeface="Courier"/>
                <a:sym typeface="Courier"/>
              </a:defRPr>
            </a:pPr>
            <a:r>
              <a:t>(9 rows)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IMAGE 23.jpg" descr="IMAGE 23.jpg"/>
          <p:cNvPicPr>
            <a:picLocks noChangeAspect="1"/>
          </p:cNvPicPr>
          <p:nvPr>
            <p:ph type="pic" idx="21"/>
          </p:nvPr>
        </p:nvPicPr>
        <p:blipFill>
          <a:blip r:embed="rId2">
            <a:extLst/>
          </a:blip>
          <a:srcRect l="0" t="0" r="187" b="0"/>
          <a:stretch>
            <a:fillRect/>
          </a:stretch>
        </p:blipFill>
        <p:spPr>
          <a:xfrm>
            <a:off x="-25203" y="-793562"/>
            <a:ext cx="27143573" cy="15302990"/>
          </a:xfrm>
          <a:prstGeom prst="rect">
            <a:avLst/>
          </a:prstGeom>
          <a:ln w="25400">
            <a:solidFill>
              <a:srgbClr val="000000"/>
            </a:solidFill>
          </a:ln>
        </p:spPr>
      </p:pic>
      <p:sp>
        <p:nvSpPr>
          <p:cNvPr id="251" name="Text"/>
          <p:cNvSpPr txBox="1"/>
          <p:nvPr/>
        </p:nvSpPr>
        <p:spPr>
          <a:xfrm>
            <a:off x="11888139" y="6642099"/>
            <a:ext cx="607722" cy="431801"/>
          </a:xfrm>
          <a:prstGeom prst="rect">
            <a:avLst/>
          </a:prstGeom>
          <a:ln w="12700">
            <a:miter lim="400000"/>
          </a:ln>
        </p:spPr>
        <p:txBody>
          <a:bodyPr wrap="none" lIns="50800" tIns="50800" rIns="50800" bIns="50800" anchor="ctr">
            <a:spAutoFit/>
          </a:bodyPr>
          <a:lstStyle/>
          <a:p>
            <a:pPr/>
          </a:p>
        </p:txBody>
      </p:sp>
      <p:sp>
        <p:nvSpPr>
          <p:cNvPr id="252" name="Rectangle"/>
          <p:cNvSpPr/>
          <p:nvPr/>
        </p:nvSpPr>
        <p:spPr>
          <a:xfrm>
            <a:off x="665958" y="1474605"/>
            <a:ext cx="21699129" cy="11436402"/>
          </a:xfrm>
          <a:prstGeom prst="rect">
            <a:avLst/>
          </a:prstGeom>
          <a:solidFill>
            <a:srgbClr val="000000"/>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253" name="Sql check statement"/>
          <p:cNvSpPr txBox="1"/>
          <p:nvPr/>
        </p:nvSpPr>
        <p:spPr>
          <a:xfrm>
            <a:off x="1476104" y="2020943"/>
            <a:ext cx="10218980" cy="15722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cap="all" spc="-116" sz="11600">
                <a:solidFill>
                  <a:srgbClr val="D9080F"/>
                </a:solidFill>
                <a:latin typeface="DIN Condensed Bold"/>
                <a:ea typeface="DIN Condensed Bold"/>
                <a:cs typeface="DIN Condensed Bold"/>
                <a:sym typeface="DIN Condensed Bold"/>
              </a:defRPr>
            </a:lvl1pPr>
          </a:lstStyle>
          <a:p>
            <a:pPr/>
            <a:r>
              <a:t>Sql check statement</a:t>
            </a:r>
          </a:p>
        </p:txBody>
      </p:sp>
      <p:sp>
        <p:nvSpPr>
          <p:cNvPr id="254" name="A CHECK constraint specifies that the value in a certain column must satisfy certain condition:…"/>
          <p:cNvSpPr txBox="1"/>
          <p:nvPr/>
        </p:nvSpPr>
        <p:spPr>
          <a:xfrm>
            <a:off x="1720991" y="3829774"/>
            <a:ext cx="19589063" cy="875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83771" indent="-783771" algn="l" defTabSz="584200">
              <a:lnSpc>
                <a:spcPct val="90000"/>
              </a:lnSpc>
              <a:buClr>
                <a:srgbClr val="FFFFFF"/>
              </a:buClr>
              <a:buSzPct val="250000"/>
              <a:buChar char="-"/>
              <a:defRPr spc="-48" sz="4800">
                <a:solidFill>
                  <a:srgbClr val="FFFFFF"/>
                </a:solidFill>
                <a:latin typeface="Proxima Nova Semibold"/>
                <a:ea typeface="Proxima Nova Semibold"/>
                <a:cs typeface="Proxima Nova Semibold"/>
                <a:sym typeface="Proxima Nova Semibold"/>
              </a:defRPr>
            </a:pPr>
            <a:r>
              <a:t>A CHECK constraint specifies that the value in a certain column must satisfy certain condition:</a:t>
            </a:r>
          </a:p>
          <a:p>
            <a:pPr marL="783771" indent="-783771" algn="l" defTabSz="584200">
              <a:lnSpc>
                <a:spcPct val="90000"/>
              </a:lnSpc>
              <a:buClr>
                <a:srgbClr val="FFFFFF"/>
              </a:buClr>
              <a:buSzPct val="250000"/>
              <a:buChar char="-"/>
              <a:defRPr spc="-48" sz="4800">
                <a:solidFill>
                  <a:srgbClr val="FFFFFF"/>
                </a:solidFill>
                <a:latin typeface="Proxima Nova Semibold"/>
                <a:ea typeface="Proxima Nova Semibold"/>
                <a:cs typeface="Proxima Nova Semibold"/>
                <a:sym typeface="Proxima Nova Semibold"/>
              </a:defRPr>
            </a:pPr>
            <a:r>
              <a:t>Example of CHECK statements in my SQL database:</a:t>
            </a:r>
          </a:p>
          <a:p>
            <a:pPr algn="l" defTabSz="584200">
              <a:lnSpc>
                <a:spcPct val="90000"/>
              </a:lnSpc>
              <a:defRPr spc="-29" sz="3000">
                <a:solidFill>
                  <a:srgbClr val="FFFFFF"/>
                </a:solidFill>
                <a:latin typeface="Proxima Nova Semibold"/>
                <a:ea typeface="Proxima Nova Semibold"/>
                <a:cs typeface="Proxima Nova Semibold"/>
                <a:sym typeface="Proxima Nova Semibold"/>
              </a:defRPr>
            </a:pPr>
          </a:p>
          <a:p>
            <a:pPr algn="l">
              <a:defRPr sz="3600">
                <a:solidFill>
                  <a:srgbClr val="FFFFFF"/>
                </a:solidFill>
                <a:latin typeface="Courier New"/>
                <a:ea typeface="Courier New"/>
                <a:cs typeface="Courier New"/>
                <a:sym typeface="Courier New"/>
              </a:defRPr>
            </a:pPr>
            <a:r>
              <a:t>CREATE TABLE netflix_show </a:t>
            </a:r>
          </a:p>
          <a:p>
            <a:pPr algn="l">
              <a:defRPr sz="3600">
                <a:solidFill>
                  <a:srgbClr val="FFFFFF"/>
                </a:solidFill>
                <a:latin typeface="Courier New"/>
                <a:ea typeface="Courier New"/>
                <a:cs typeface="Courier New"/>
                <a:sym typeface="Courier New"/>
              </a:defRPr>
            </a:pPr>
            <a:r>
              <a:t>(</a:t>
            </a:r>
          </a:p>
          <a:p>
            <a:pPr algn="l">
              <a:defRPr sz="3600">
                <a:solidFill>
                  <a:srgbClr val="FFFFFF"/>
                </a:solidFill>
                <a:latin typeface="Courier New"/>
                <a:ea typeface="Courier New"/>
                <a:cs typeface="Courier New"/>
                <a:sym typeface="Courier New"/>
              </a:defRPr>
            </a:pPr>
            <a:r>
              <a:t>	showid		integer,</a:t>
            </a:r>
          </a:p>
          <a:p>
            <a:pPr algn="l">
              <a:defRPr sz="3600">
                <a:solidFill>
                  <a:srgbClr val="FFFFFF"/>
                </a:solidFill>
                <a:latin typeface="Courier New"/>
                <a:ea typeface="Courier New"/>
                <a:cs typeface="Courier New"/>
                <a:sym typeface="Courier New"/>
              </a:defRPr>
            </a:pPr>
            <a:r>
              <a:t>	showname	TEXT,</a:t>
            </a:r>
          </a:p>
          <a:p>
            <a:pPr algn="l">
              <a:defRPr sz="3600">
                <a:solidFill>
                  <a:srgbClr val="FFFFFF"/>
                </a:solidFill>
                <a:latin typeface="Courier New"/>
                <a:ea typeface="Courier New"/>
                <a:cs typeface="Courier New"/>
                <a:sym typeface="Courier New"/>
              </a:defRPr>
            </a:pPr>
            <a:r>
              <a:t>	showtype	char(2),</a:t>
            </a:r>
          </a:p>
          <a:p>
            <a:pPr algn="l">
              <a:defRPr sz="3600">
                <a:solidFill>
                  <a:srgbClr val="FFFFFF"/>
                </a:solidFill>
                <a:latin typeface="Courier New"/>
                <a:ea typeface="Courier New"/>
                <a:cs typeface="Courier New"/>
                <a:sym typeface="Courier New"/>
              </a:defRPr>
            </a:pPr>
            <a:r>
              <a:t>	CONSTRAINT netflix_showPK PRIMARY KEY (showid),</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di_table_netflix_show_showtype CHECK (showtype IN (</a:t>
            </a:r>
          </a:p>
          <a:p>
            <a:pPr algn="l">
              <a:defRPr sz="3600">
                <a:solidFill>
                  <a:srgbClr val="FFFFFF"/>
                </a:solidFill>
                <a:latin typeface="Courier New"/>
                <a:ea typeface="Courier New"/>
                <a:cs typeface="Courier New"/>
                <a:sym typeface="Courier New"/>
              </a:defRPr>
            </a:pPr>
            <a:r>
              <a:t>                'MO',   -- movie</a:t>
            </a:r>
          </a:p>
          <a:p>
            <a:pPr algn="l">
              <a:defRPr sz="3600">
                <a:solidFill>
                  <a:srgbClr val="FFFFFF"/>
                </a:solidFill>
                <a:latin typeface="Courier New"/>
                <a:ea typeface="Courier New"/>
                <a:cs typeface="Courier New"/>
                <a:sym typeface="Courier New"/>
              </a:defRPr>
            </a:pPr>
            <a:r>
              <a:t>                'SE'    -- series</a:t>
            </a:r>
          </a:p>
          <a:p>
            <a:pPr algn="l">
              <a:defRPr sz="3600">
                <a:solidFill>
                  <a:srgbClr val="FFFFFF"/>
                </a:solidFill>
                <a:latin typeface="Courier New"/>
                <a:ea typeface="Courier New"/>
                <a:cs typeface="Courier New"/>
                <a:sym typeface="Courier New"/>
              </a:defRPr>
            </a:pPr>
            <a:r>
              <a:t>                ))</a:t>
            </a:r>
          </a:p>
          <a:p>
            <a:pPr algn="l">
              <a:defRPr sz="3600">
                <a:solidFill>
                  <a:srgbClr val="FFFFFF"/>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 name="CREATE TABLE artist…"/>
          <p:cNvSpPr txBox="1"/>
          <p:nvPr/>
        </p:nvSpPr>
        <p:spPr>
          <a:xfrm>
            <a:off x="1276696" y="819149"/>
            <a:ext cx="21380136" cy="120777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CREATE TABLE artist</a:t>
            </a:r>
          </a:p>
          <a:p>
            <a:pPr algn="l">
              <a:defRPr sz="3600">
                <a:solidFill>
                  <a:srgbClr val="FFFFFF"/>
                </a:solidFill>
                <a:latin typeface="Courier New"/>
                <a:ea typeface="Courier New"/>
                <a:cs typeface="Courier New"/>
                <a:sym typeface="Courier New"/>
              </a:defRPr>
            </a:pPr>
            <a:r>
              <a:t>(</a:t>
            </a:r>
          </a:p>
          <a:p>
            <a:pPr algn="l">
              <a:defRPr sz="3600">
                <a:solidFill>
                  <a:srgbClr val="FFFFFF"/>
                </a:solidFill>
                <a:latin typeface="Courier New"/>
                <a:ea typeface="Courier New"/>
                <a:cs typeface="Courier New"/>
                <a:sym typeface="Courier New"/>
              </a:defRPr>
            </a:pPr>
            <a:r>
              <a:t>	artistid	integer,</a:t>
            </a:r>
          </a:p>
          <a:p>
            <a:pPr algn="l">
              <a:defRPr sz="3600">
                <a:solidFill>
                  <a:srgbClr val="FFFFFF"/>
                </a:solidFill>
                <a:latin typeface="Courier New"/>
                <a:ea typeface="Courier New"/>
                <a:cs typeface="Courier New"/>
                <a:sym typeface="Courier New"/>
              </a:defRPr>
            </a:pPr>
            <a:r>
              <a:t>	artname		TEXT,</a:t>
            </a:r>
          </a:p>
          <a:p>
            <a:pPr algn="l">
              <a:defRPr sz="3600">
                <a:solidFill>
                  <a:srgbClr val="FFFFFF"/>
                </a:solidFill>
                <a:latin typeface="Courier New"/>
                <a:ea typeface="Courier New"/>
                <a:cs typeface="Courier New"/>
                <a:sym typeface="Courier New"/>
              </a:defRPr>
            </a:pPr>
            <a:r>
              <a:t>	birth		integer,</a:t>
            </a:r>
          </a:p>
          <a:p>
            <a:pPr algn="l">
              <a:defRPr sz="3600">
                <a:solidFill>
                  <a:srgbClr val="FFFFFF"/>
                </a:solidFill>
                <a:latin typeface="Courier New"/>
                <a:ea typeface="Courier New"/>
                <a:cs typeface="Courier New"/>
                <a:sym typeface="Courier New"/>
              </a:defRPr>
            </a:pPr>
            <a:r>
              <a:t>	death		integer,</a:t>
            </a:r>
          </a:p>
          <a:p>
            <a:pPr algn="l">
              <a:defRPr sz="3600">
                <a:solidFill>
                  <a:srgbClr val="FFFFFF"/>
                </a:solidFill>
                <a:latin typeface="Courier New"/>
                <a:ea typeface="Courier New"/>
                <a:cs typeface="Courier New"/>
                <a:sym typeface="Courier New"/>
              </a:defRPr>
            </a:pPr>
            <a:r>
              <a:t>	country		TEXT,</a:t>
            </a:r>
          </a:p>
          <a:p>
            <a:pPr algn="l">
              <a:defRPr sz="3600">
                <a:solidFill>
                  <a:srgbClr val="FFFFFF"/>
                </a:solidFill>
                <a:latin typeface="Courier New"/>
                <a:ea typeface="Courier New"/>
                <a:cs typeface="Courier New"/>
                <a:sym typeface="Courier New"/>
              </a:defRPr>
            </a:pPr>
            <a:r>
              <a:t>	gender		char(1),</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artistPK PRIMARY KEY (artistid),</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di_table_artist_birth CHECK</a:t>
            </a:r>
          </a:p>
          <a:p>
            <a:pPr algn="l">
              <a:defRPr sz="3600">
                <a:solidFill>
                  <a:srgbClr val="FFFFFF"/>
                </a:solidFill>
                <a:latin typeface="Courier New"/>
                <a:ea typeface="Courier New"/>
                <a:cs typeface="Courier New"/>
                <a:sym typeface="Courier New"/>
              </a:defRPr>
            </a:pPr>
            <a:r>
              <a:t>		((birth &gt;= 1900) AND (birth &lt;= 2010)),</a:t>
            </a:r>
          </a:p>
          <a:p>
            <a:pPr algn="l">
              <a:defRPr sz="3600">
                <a:solidFill>
                  <a:srgbClr val="FFFFFF"/>
                </a:solidFill>
                <a:latin typeface="Courier New"/>
                <a:ea typeface="Courier New"/>
                <a:cs typeface="Courier New"/>
                <a:sym typeface="Courier New"/>
              </a:defRPr>
            </a:pPr>
            <a:r>
              <a:t>	CONSTRAINT di_table_artist_death CHECK</a:t>
            </a:r>
          </a:p>
          <a:p>
            <a:pPr algn="l">
              <a:defRPr sz="3600">
                <a:solidFill>
                  <a:srgbClr val="FFFFFF"/>
                </a:solidFill>
                <a:latin typeface="Courier New"/>
                <a:ea typeface="Courier New"/>
                <a:cs typeface="Courier New"/>
                <a:sym typeface="Courier New"/>
              </a:defRPr>
            </a:pPr>
            <a:r>
              <a:t>		((death IS NULL) OR ((death &gt; birth) AND (death &lt;= 2021))),</a:t>
            </a:r>
          </a:p>
          <a:p>
            <a:pPr algn="l">
              <a:defRPr sz="3600">
                <a:solidFill>
                  <a:srgbClr val="FFFFFF"/>
                </a:solidFill>
                <a:latin typeface="Courier New"/>
                <a:ea typeface="Courier New"/>
                <a:cs typeface="Courier New"/>
                <a:sym typeface="Courier New"/>
              </a:defRPr>
            </a:pPr>
            <a:r>
              <a:t>	CONSTRAINT di_table_artist_gender CHECK (gender IN (</a:t>
            </a:r>
          </a:p>
          <a:p>
            <a:pPr algn="l">
              <a:defRPr sz="3600">
                <a:solidFill>
                  <a:srgbClr val="FFFFFF"/>
                </a:solidFill>
                <a:latin typeface="Courier New"/>
                <a:ea typeface="Courier New"/>
                <a:cs typeface="Courier New"/>
                <a:sym typeface="Courier New"/>
              </a:defRPr>
            </a:pPr>
            <a:r>
              <a:t>                'M',   -- Male</a:t>
            </a:r>
          </a:p>
          <a:p>
            <a:pPr algn="l">
              <a:defRPr sz="3600">
                <a:solidFill>
                  <a:srgbClr val="FFFFFF"/>
                </a:solidFill>
                <a:latin typeface="Courier New"/>
                <a:ea typeface="Courier New"/>
                <a:cs typeface="Courier New"/>
                <a:sym typeface="Courier New"/>
              </a:defRPr>
            </a:pPr>
            <a:r>
              <a:t>                'F'))  -- Female</a:t>
            </a:r>
          </a:p>
          <a:p>
            <a:pPr algn="l">
              <a:defRPr sz="3600">
                <a:solidFill>
                  <a:srgbClr val="FFFFFF"/>
                </a:solidFill>
                <a:latin typeface="Courier New"/>
                <a:ea typeface="Courier New"/>
                <a:cs typeface="Courier New"/>
                <a:sym typeface="Courier New"/>
              </a:defRPr>
            </a:pPr>
            <a:r>
              <a:t>);</a:t>
            </a:r>
          </a:p>
          <a:p>
            <a:pPr algn="l">
              <a:defRPr sz="3600">
                <a:solidFill>
                  <a:srgbClr val="FFFFFF"/>
                </a:solidFill>
                <a:latin typeface="Courier New"/>
                <a:ea typeface="Courier New"/>
                <a:cs typeface="Courier New"/>
                <a:sym typeface="Courier New"/>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8" name="Sql action statement"/>
          <p:cNvSpPr txBox="1"/>
          <p:nvPr/>
        </p:nvSpPr>
        <p:spPr>
          <a:xfrm>
            <a:off x="887563" y="869449"/>
            <a:ext cx="10475317" cy="15722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cap="all" spc="-116" sz="11600">
                <a:solidFill>
                  <a:srgbClr val="D9080F"/>
                </a:solidFill>
                <a:latin typeface="DIN Condensed Bold"/>
                <a:ea typeface="DIN Condensed Bold"/>
                <a:cs typeface="DIN Condensed Bold"/>
                <a:sym typeface="DIN Condensed Bold"/>
              </a:defRPr>
            </a:lvl1pPr>
          </a:lstStyle>
          <a:p>
            <a:pPr/>
            <a:r>
              <a:t>Sql action statement</a:t>
            </a:r>
          </a:p>
        </p:txBody>
      </p:sp>
      <p:sp>
        <p:nvSpPr>
          <p:cNvPr id="259" name="CREATE TABLE show_detail…"/>
          <p:cNvSpPr txBox="1"/>
          <p:nvPr/>
        </p:nvSpPr>
        <p:spPr>
          <a:xfrm>
            <a:off x="1021719" y="2339383"/>
            <a:ext cx="21891998" cy="10515601"/>
          </a:xfrm>
          <a:prstGeom prst="rect">
            <a:avLst/>
          </a:prstGeom>
          <a:solidFill>
            <a:srgbClr val="000000">
              <a:alpha val="89733"/>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CREATE TABLE show_detail </a:t>
            </a:r>
          </a:p>
          <a:p>
            <a:pPr algn="l">
              <a:defRPr sz="3600">
                <a:solidFill>
                  <a:srgbClr val="FFFFFF"/>
                </a:solidFill>
                <a:latin typeface="Courier New"/>
                <a:ea typeface="Courier New"/>
                <a:cs typeface="Courier New"/>
                <a:sym typeface="Courier New"/>
              </a:defRPr>
            </a:pPr>
            <a:r>
              <a:t>(</a:t>
            </a:r>
          </a:p>
          <a:p>
            <a:pPr lvl="1" algn="l">
              <a:defRPr sz="3600">
                <a:solidFill>
                  <a:srgbClr val="FFFFFF"/>
                </a:solidFill>
                <a:latin typeface="Courier New"/>
                <a:ea typeface="Courier New"/>
                <a:cs typeface="Courier New"/>
                <a:sym typeface="Courier New"/>
              </a:defRPr>
            </a:pPr>
            <a:r>
              <a:t>	showid		 integer	NOT NULL,</a:t>
            </a:r>
          </a:p>
          <a:p>
            <a:pPr algn="l">
              <a:defRPr sz="3600">
                <a:solidFill>
                  <a:srgbClr val="FFFFFF"/>
                </a:solidFill>
                <a:latin typeface="Courier New"/>
                <a:ea typeface="Courier New"/>
                <a:cs typeface="Courier New"/>
                <a:sym typeface="Courier New"/>
              </a:defRPr>
            </a:pPr>
            <a:r>
              <a:t>	showde_id	 integer	NOT NULL,</a:t>
            </a:r>
          </a:p>
          <a:p>
            <a:pPr algn="l">
              <a:defRPr sz="3600">
                <a:solidFill>
                  <a:srgbClr val="FFFFFF"/>
                </a:solidFill>
                <a:latin typeface="Courier New"/>
                <a:ea typeface="Courier New"/>
                <a:cs typeface="Courier New"/>
                <a:sym typeface="Courier New"/>
              </a:defRPr>
            </a:pPr>
            <a:r>
              <a:t>	season		 integer	NOT NULL,</a:t>
            </a:r>
          </a:p>
          <a:p>
            <a:pPr algn="l">
              <a:defRPr sz="3600">
                <a:solidFill>
                  <a:srgbClr val="FFFFFF"/>
                </a:solidFill>
                <a:latin typeface="Courier New"/>
                <a:ea typeface="Courier New"/>
                <a:cs typeface="Courier New"/>
                <a:sym typeface="Courier New"/>
              </a:defRPr>
            </a:pPr>
            <a:r>
              <a:t>	episode	 integer	NOT NULL,</a:t>
            </a:r>
          </a:p>
          <a:p>
            <a:pPr algn="l">
              <a:defRPr sz="3600">
                <a:solidFill>
                  <a:srgbClr val="FFFFFF"/>
                </a:solidFill>
                <a:latin typeface="Courier New"/>
                <a:ea typeface="Courier New"/>
                <a:cs typeface="Courier New"/>
                <a:sym typeface="Courier New"/>
              </a:defRPr>
            </a:pPr>
            <a:r>
              <a:t>	length		 integer	NOT NULL,</a:t>
            </a:r>
          </a:p>
          <a:p>
            <a:pPr algn="l">
              <a:defRPr sz="3600">
                <a:solidFill>
                  <a:srgbClr val="FFFFFF"/>
                </a:solidFill>
                <a:latin typeface="Courier New"/>
                <a:ea typeface="Courier New"/>
                <a:cs typeface="Courier New"/>
                <a:sym typeface="Courier New"/>
              </a:defRPr>
            </a:pPr>
            <a:r>
              <a:t>	description		TEXT,</a:t>
            </a:r>
          </a:p>
          <a:p>
            <a:pPr algn="l">
              <a:defRPr sz="3600">
                <a:solidFill>
                  <a:srgbClr val="FFFFFF"/>
                </a:solidFill>
                <a:latin typeface="Courier New"/>
                <a:ea typeface="Courier New"/>
                <a:cs typeface="Courier New"/>
                <a:sym typeface="Courier New"/>
              </a:defRPr>
            </a:pPr>
            <a:r>
              <a:t>	year_published 	integer	NOT NULL,</a:t>
            </a:r>
          </a:p>
          <a:p>
            <a:pPr algn="l">
              <a:defRPr sz="3600">
                <a:solidFill>
                  <a:srgbClr val="FFFFFF"/>
                </a:solidFill>
                <a:latin typeface="Courier New"/>
                <a:ea typeface="Courier New"/>
                <a:cs typeface="Courier New"/>
                <a:sym typeface="Courier New"/>
              </a:defRPr>
            </a:pPr>
            <a:r>
              <a:t>	genre		TEXT	NOT NULL,</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show_detailPK PRIMARY KEY (showde_id),</a:t>
            </a:r>
          </a:p>
          <a:p>
            <a:pPr algn="l">
              <a:defRPr sz="3600">
                <a:solidFill>
                  <a:srgbClr val="FFFFFF"/>
                </a:solidFill>
                <a:latin typeface="Courier New"/>
                <a:ea typeface="Courier New"/>
                <a:cs typeface="Courier New"/>
                <a:sym typeface="Courier New"/>
              </a:defRPr>
            </a:pPr>
            <a:r>
              <a:t>	CONSTRAINT show_detailFK FOREIGN KEY (showid)</a:t>
            </a:r>
          </a:p>
          <a:p>
            <a:pPr algn="l">
              <a:defRPr sz="3600">
                <a:solidFill>
                  <a:srgbClr val="FFFFFF"/>
                </a:solidFill>
                <a:latin typeface="Courier New"/>
                <a:ea typeface="Courier New"/>
                <a:cs typeface="Courier New"/>
                <a:sym typeface="Courier New"/>
              </a:defRPr>
            </a:pPr>
            <a:r>
              <a:t>							REFERENCES netflix_show ON DELETE CASCADE,</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di_table_show_detail_year_published CHECK</a:t>
            </a:r>
          </a:p>
          <a:p>
            <a:pPr algn="l">
              <a:defRPr sz="3600">
                <a:solidFill>
                  <a:srgbClr val="FFFFFF"/>
                </a:solidFill>
                <a:latin typeface="Courier New"/>
                <a:ea typeface="Courier New"/>
                <a:cs typeface="Courier New"/>
                <a:sym typeface="Courier New"/>
              </a:defRPr>
            </a:pPr>
            <a:r>
              <a:t>		((year_published &gt;= 1950) AND (year_published &lt;= 2021))</a:t>
            </a:r>
          </a:p>
          <a:p>
            <a:pPr algn="l">
              <a:defRPr sz="3600">
                <a:solidFill>
                  <a:srgbClr val="FFFFFF"/>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noFill/>
      </p:bgPr>
    </p:bg>
    <p:spTree>
      <p:nvGrpSpPr>
        <p:cNvPr id="1" name=""/>
        <p:cNvGrpSpPr/>
        <p:nvPr/>
      </p:nvGrpSpPr>
      <p:grpSpPr>
        <a:xfrm>
          <a:off x="0" y="0"/>
          <a:ext cx="0" cy="0"/>
          <a:chOff x="0" y="0"/>
          <a:chExt cx="0" cy="0"/>
        </a:xfrm>
      </p:grpSpPr>
      <p:pic>
        <p:nvPicPr>
          <p:cNvPr id="261" name="57D70477-2223-428C-8BAF-8F2C356EEB50.jpeg" descr="57D70477-2223-428C-8BAF-8F2C356EEB50.jpeg"/>
          <p:cNvPicPr>
            <a:picLocks noChangeAspect="1"/>
          </p:cNvPicPr>
          <p:nvPr>
            <p:ph type="pic" idx="21"/>
          </p:nvPr>
        </p:nvPicPr>
        <p:blipFill>
          <a:blip r:embed="rId2">
            <a:alphaModFix amt="50334"/>
            <a:extLst/>
          </a:blip>
          <a:srcRect l="0" t="0" r="0" b="0"/>
          <a:stretch>
            <a:fillRect/>
          </a:stretch>
        </p:blipFill>
        <p:spPr>
          <a:xfrm>
            <a:off x="0" y="0"/>
            <a:ext cx="24384000" cy="13716000"/>
          </a:xfrm>
          <a:prstGeom prst="rect">
            <a:avLst/>
          </a:prstGeom>
        </p:spPr>
      </p:pic>
      <p:sp>
        <p:nvSpPr>
          <p:cNvPr id="262" name="CREATE TABLE customer_watch…"/>
          <p:cNvSpPr txBox="1"/>
          <p:nvPr/>
        </p:nvSpPr>
        <p:spPr>
          <a:xfrm>
            <a:off x="523524" y="1881676"/>
            <a:ext cx="24056801" cy="1051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solidFill>
                  <a:srgbClr val="FFFFFF"/>
                </a:solidFill>
                <a:latin typeface="Courier New"/>
                <a:ea typeface="Courier New"/>
                <a:cs typeface="Courier New"/>
                <a:sym typeface="Courier New"/>
              </a:defRPr>
            </a:pPr>
            <a:r>
              <a:t>CREATE TABLE customer_watch</a:t>
            </a:r>
          </a:p>
          <a:p>
            <a:pPr algn="l">
              <a:defRPr sz="3600">
                <a:solidFill>
                  <a:srgbClr val="FFFFFF"/>
                </a:solidFill>
                <a:latin typeface="Courier New"/>
                <a:ea typeface="Courier New"/>
                <a:cs typeface="Courier New"/>
                <a:sym typeface="Courier New"/>
              </a:defRPr>
            </a:pPr>
            <a:r>
              <a:t>(</a:t>
            </a:r>
          </a:p>
          <a:p>
            <a:pPr algn="l">
              <a:defRPr sz="3600">
                <a:solidFill>
                  <a:srgbClr val="FFFFFF"/>
                </a:solidFill>
                <a:latin typeface="Courier New"/>
                <a:ea typeface="Courier New"/>
                <a:cs typeface="Courier New"/>
                <a:sym typeface="Courier New"/>
              </a:defRPr>
            </a:pPr>
            <a:r>
              <a:t>	customerid		integer	NOT NULL,</a:t>
            </a:r>
          </a:p>
          <a:p>
            <a:pPr algn="l">
              <a:defRPr sz="3600">
                <a:solidFill>
                  <a:srgbClr val="FFFFFF"/>
                </a:solidFill>
                <a:latin typeface="Courier New"/>
                <a:ea typeface="Courier New"/>
                <a:cs typeface="Courier New"/>
                <a:sym typeface="Courier New"/>
              </a:defRPr>
            </a:pPr>
            <a:r>
              <a:t>	showde_id		integer NOT NULL,</a:t>
            </a:r>
          </a:p>
          <a:p>
            <a:pPr algn="l">
              <a:defRPr sz="3600">
                <a:solidFill>
                  <a:srgbClr val="FFFFFF"/>
                </a:solidFill>
                <a:latin typeface="Courier New"/>
                <a:ea typeface="Courier New"/>
                <a:cs typeface="Courier New"/>
                <a:sym typeface="Courier New"/>
              </a:defRPr>
            </a:pPr>
            <a:r>
              <a:t>	datewatch		DATE,</a:t>
            </a:r>
          </a:p>
          <a:p>
            <a:pPr algn="l">
              <a:defRPr sz="3600">
                <a:solidFill>
                  <a:srgbClr val="FFFFFF"/>
                </a:solidFill>
                <a:latin typeface="Courier New"/>
                <a:ea typeface="Courier New"/>
                <a:cs typeface="Courier New"/>
                <a:sym typeface="Courier New"/>
              </a:defRPr>
            </a:pPr>
            <a:r>
              <a:t>	device		    char(2),</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customer_watchPK PRIMARY KEY (customerid, showde_id),</a:t>
            </a:r>
          </a:p>
          <a:p>
            <a:pPr algn="l">
              <a:defRPr sz="3600">
                <a:solidFill>
                  <a:srgbClr val="FFFFFF"/>
                </a:solidFill>
                <a:latin typeface="Courier New"/>
                <a:ea typeface="Courier New"/>
                <a:cs typeface="Courier New"/>
                <a:sym typeface="Courier New"/>
              </a:defRPr>
            </a:pPr>
            <a:r>
              <a:t>	CONSTRAINT customer_watchFK_id FOREIGN KEY (customerid) REFERENCES netflix_customer (customerid) ON UPDATE CASCADE,</a:t>
            </a:r>
          </a:p>
          <a:p>
            <a:pPr algn="l">
              <a:defRPr sz="3600">
                <a:solidFill>
                  <a:srgbClr val="FFFFFF"/>
                </a:solidFill>
                <a:latin typeface="Courier New"/>
                <a:ea typeface="Courier New"/>
                <a:cs typeface="Courier New"/>
                <a:sym typeface="Courier New"/>
              </a:defRPr>
            </a:pPr>
            <a:r>
              <a:t>	CONSTRAINT customer_watchFK_show FOREIGN KEY (showde_id) REFERENCES show_detail (showde_id) ON DELETE RESTRICT,</a:t>
            </a:r>
          </a:p>
          <a:p>
            <a:pPr algn="l">
              <a:defRPr sz="3600">
                <a:solidFill>
                  <a:srgbClr val="FFFFFF"/>
                </a:solidFill>
                <a:latin typeface="Courier New"/>
                <a:ea typeface="Courier New"/>
                <a:cs typeface="Courier New"/>
                <a:sym typeface="Courier New"/>
              </a:defRPr>
            </a:pPr>
          </a:p>
          <a:p>
            <a:pPr algn="l">
              <a:defRPr sz="3600">
                <a:solidFill>
                  <a:srgbClr val="FFFFFF"/>
                </a:solidFill>
                <a:latin typeface="Courier New"/>
                <a:ea typeface="Courier New"/>
                <a:cs typeface="Courier New"/>
                <a:sym typeface="Courier New"/>
              </a:defRPr>
            </a:pPr>
            <a:r>
              <a:t>	CONSTRAINT di_table_customer_watch_device CHECK (device IN (</a:t>
            </a:r>
          </a:p>
          <a:p>
            <a:pPr algn="l">
              <a:defRPr sz="3600">
                <a:solidFill>
                  <a:srgbClr val="FFFFFF"/>
                </a:solidFill>
                <a:latin typeface="Courier New"/>
                <a:ea typeface="Courier New"/>
                <a:cs typeface="Courier New"/>
                <a:sym typeface="Courier New"/>
              </a:defRPr>
            </a:pPr>
            <a:r>
              <a:t>                'MP',   -- mobile phone</a:t>
            </a:r>
          </a:p>
          <a:p>
            <a:pPr algn="l">
              <a:defRPr sz="3600">
                <a:solidFill>
                  <a:srgbClr val="FFFFFF"/>
                </a:solidFill>
                <a:latin typeface="Courier New"/>
                <a:ea typeface="Courier New"/>
                <a:cs typeface="Courier New"/>
                <a:sym typeface="Courier New"/>
              </a:defRPr>
            </a:pPr>
            <a:r>
              <a:t>                'TA',   -- tablet</a:t>
            </a:r>
          </a:p>
          <a:p>
            <a:pPr algn="l">
              <a:defRPr sz="3600">
                <a:solidFill>
                  <a:srgbClr val="FFFFFF"/>
                </a:solidFill>
                <a:latin typeface="Courier New"/>
                <a:ea typeface="Courier New"/>
                <a:cs typeface="Courier New"/>
                <a:sym typeface="Courier New"/>
              </a:defRPr>
            </a:pPr>
            <a:r>
              <a:t>                'LA',   -- laptop</a:t>
            </a:r>
          </a:p>
          <a:p>
            <a:pPr algn="l">
              <a:defRPr sz="3600">
                <a:solidFill>
                  <a:srgbClr val="FFFFFF"/>
                </a:solidFill>
                <a:latin typeface="Courier New"/>
                <a:ea typeface="Courier New"/>
                <a:cs typeface="Courier New"/>
                <a:sym typeface="Courier New"/>
              </a:defRPr>
            </a:pPr>
            <a:r>
              <a:t>                'TV'    -- television</a:t>
            </a:r>
          </a:p>
          <a:p>
            <a:pPr algn="l">
              <a:defRPr sz="3600">
                <a:solidFill>
                  <a:srgbClr val="FFFFFF"/>
                </a:solidFill>
                <a:latin typeface="Courier New"/>
                <a:ea typeface="Courier New"/>
                <a:cs typeface="Courier New"/>
                <a:sym typeface="Courier New"/>
              </a:defRPr>
            </a:pPr>
            <a:r>
              <a:t>                ))</a:t>
            </a:r>
          </a:p>
          <a:p>
            <a:pPr algn="l">
              <a:defRPr sz="3600">
                <a:solidFill>
                  <a:srgbClr val="FFFFFF"/>
                </a:solidFill>
                <a:latin typeface="Courier New"/>
                <a:ea typeface="Courier New"/>
                <a:cs typeface="Courier New"/>
                <a:sym typeface="Courier New"/>
              </a:defRPr>
            </a:pP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4" name="View in SQL…"/>
          <p:cNvSpPr txBox="1"/>
          <p:nvPr/>
        </p:nvSpPr>
        <p:spPr>
          <a:xfrm>
            <a:off x="1176688" y="1177798"/>
            <a:ext cx="22030623" cy="1136040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defRPr cap="all" spc="-57" sz="5700">
                <a:solidFill>
                  <a:srgbClr val="D9080F"/>
                </a:solidFill>
                <a:latin typeface="DIN Condensed Bold"/>
                <a:ea typeface="DIN Condensed Bold"/>
                <a:cs typeface="DIN Condensed Bold"/>
                <a:sym typeface="DIN Condensed Bold"/>
              </a:defRPr>
            </a:pPr>
          </a:p>
          <a:p>
            <a:pPr algn="l">
              <a:lnSpc>
                <a:spcPct val="80000"/>
              </a:lnSpc>
              <a:defRPr cap="all" spc="-116" sz="11600">
                <a:solidFill>
                  <a:srgbClr val="D9080F"/>
                </a:solidFill>
                <a:latin typeface="DIN Condensed Bold"/>
                <a:ea typeface="DIN Condensed Bold"/>
                <a:cs typeface="DIN Condensed Bold"/>
                <a:sym typeface="DIN Condensed Bold"/>
              </a:defRPr>
            </a:pPr>
            <a:r>
              <a:t>View in SQL</a:t>
            </a:r>
          </a:p>
          <a:p>
            <a:pPr algn="l">
              <a:defRPr sz="3700">
                <a:solidFill>
                  <a:srgbClr val="FFFFFF"/>
                </a:solidFill>
                <a:latin typeface="Courier New"/>
                <a:ea typeface="Courier New"/>
                <a:cs typeface="Courier New"/>
                <a:sym typeface="Courier New"/>
              </a:defRPr>
            </a:pPr>
          </a:p>
          <a:p>
            <a:pPr algn="l">
              <a:defRPr sz="3700">
                <a:solidFill>
                  <a:srgbClr val="FFFFFF"/>
                </a:solidFill>
                <a:latin typeface="Courier New"/>
                <a:ea typeface="Courier New"/>
                <a:cs typeface="Courier New"/>
                <a:sym typeface="Courier New"/>
              </a:defRPr>
            </a:pPr>
            <a:r>
              <a:t>CREATE VIEW NetflixSeries AS </a:t>
            </a:r>
          </a:p>
          <a:p>
            <a:pPr algn="l">
              <a:defRPr sz="3700">
                <a:solidFill>
                  <a:srgbClr val="FFFFFF"/>
                </a:solidFill>
                <a:latin typeface="Courier New"/>
                <a:ea typeface="Courier New"/>
                <a:cs typeface="Courier New"/>
                <a:sym typeface="Courier New"/>
              </a:defRPr>
            </a:pPr>
            <a:r>
              <a:t>	SELECT showname as name, showtype as classification, count(season) as season, description, year_published as year, genre </a:t>
            </a:r>
          </a:p>
          <a:p>
            <a:pPr algn="l">
              <a:defRPr sz="3700">
                <a:solidFill>
                  <a:srgbClr val="FFFFFF"/>
                </a:solidFill>
                <a:latin typeface="Courier New"/>
                <a:ea typeface="Courier New"/>
                <a:cs typeface="Courier New"/>
                <a:sym typeface="Courier New"/>
              </a:defRPr>
            </a:pPr>
            <a:r>
              <a:t>	from netflix_show natural join show_detail </a:t>
            </a:r>
          </a:p>
          <a:p>
            <a:pPr algn="l">
              <a:defRPr sz="3700">
                <a:solidFill>
                  <a:srgbClr val="FFFFFF"/>
                </a:solidFill>
                <a:latin typeface="Courier New"/>
                <a:ea typeface="Courier New"/>
                <a:cs typeface="Courier New"/>
                <a:sym typeface="Courier New"/>
              </a:defRPr>
            </a:pPr>
            <a:r>
              <a:t>	where showtype = 'SE' </a:t>
            </a:r>
          </a:p>
          <a:p>
            <a:pPr algn="l">
              <a:defRPr sz="3700">
                <a:solidFill>
                  <a:srgbClr val="FFFFFF"/>
                </a:solidFill>
                <a:latin typeface="Courier New"/>
                <a:ea typeface="Courier New"/>
                <a:cs typeface="Courier New"/>
                <a:sym typeface="Courier New"/>
              </a:defRPr>
            </a:pPr>
            <a:r>
              <a:t>	group by showname, showtype, description, year_published, genre;</a:t>
            </a:r>
          </a:p>
          <a:p>
            <a:pPr algn="l">
              <a:defRPr sz="3700">
                <a:solidFill>
                  <a:srgbClr val="FFFFFF"/>
                </a:solidFill>
                <a:latin typeface="Courier New"/>
                <a:ea typeface="Courier New"/>
                <a:cs typeface="Courier New"/>
                <a:sym typeface="Courier New"/>
              </a:defRPr>
            </a:pPr>
          </a:p>
          <a:p>
            <a:pPr algn="l">
              <a:defRPr sz="3700">
                <a:solidFill>
                  <a:srgbClr val="FFFFFF"/>
                </a:solidFill>
                <a:latin typeface="Courier New"/>
                <a:ea typeface="Courier New"/>
                <a:cs typeface="Courier New"/>
                <a:sym typeface="Courier New"/>
              </a:defRPr>
            </a:pPr>
            <a:r>
              <a:t>postgres=# select * from NetflixSeries;</a:t>
            </a:r>
          </a:p>
          <a:p>
            <a:pPr algn="l">
              <a:defRPr sz="3700">
                <a:solidFill>
                  <a:srgbClr val="FFFFFF"/>
                </a:solidFill>
                <a:latin typeface="Courier New"/>
                <a:ea typeface="Courier New"/>
                <a:cs typeface="Courier New"/>
                <a:sym typeface="Courier New"/>
              </a:defRPr>
            </a:pPr>
            <a:r>
              <a:t>      name      | classification | season | description | year |   genre   </a:t>
            </a:r>
          </a:p>
          <a:p>
            <a:pPr algn="l">
              <a:defRPr sz="3700">
                <a:solidFill>
                  <a:srgbClr val="FFFFFF"/>
                </a:solidFill>
                <a:latin typeface="Courier New"/>
                <a:ea typeface="Courier New"/>
                <a:cs typeface="Courier New"/>
                <a:sym typeface="Courier New"/>
              </a:defRPr>
            </a:pPr>
            <a:r>
              <a:t>----------------+----------------+--------+-------------+------+-----------</a:t>
            </a:r>
          </a:p>
          <a:p>
            <a:pPr algn="l">
              <a:defRPr sz="3700">
                <a:solidFill>
                  <a:srgbClr val="FFFFFF"/>
                </a:solidFill>
                <a:latin typeface="Courier New"/>
                <a:ea typeface="Courier New"/>
                <a:cs typeface="Courier New"/>
                <a:sym typeface="Courier New"/>
              </a:defRPr>
            </a:pPr>
            <a:r>
              <a:t> Bridgerton     | SE             |      3 | Emotional   | 2020 | Romance</a:t>
            </a:r>
          </a:p>
          <a:p>
            <a:pPr algn="l">
              <a:defRPr sz="3700">
                <a:solidFill>
                  <a:srgbClr val="FFFFFF"/>
                </a:solidFill>
                <a:latin typeface="Courier New"/>
                <a:ea typeface="Courier New"/>
                <a:cs typeface="Courier New"/>
                <a:sym typeface="Courier New"/>
              </a:defRPr>
            </a:pPr>
            <a:r>
              <a:t> Rick and Morty | SE             |      1 | Quirky      | 2019 | Animation</a:t>
            </a:r>
          </a:p>
          <a:p>
            <a:pPr algn="l">
              <a:defRPr sz="3700">
                <a:solidFill>
                  <a:srgbClr val="FFFFFF"/>
                </a:solidFill>
                <a:latin typeface="Courier New"/>
                <a:ea typeface="Courier New"/>
                <a:cs typeface="Courier New"/>
                <a:sym typeface="Courier New"/>
              </a:defRPr>
            </a:pPr>
            <a:r>
              <a:t> Shameless      | SE             |      3 | Irreverent  | 2011 | Comedy</a:t>
            </a:r>
          </a:p>
          <a:p>
            <a:pPr algn="l">
              <a:defRPr sz="3700">
                <a:solidFill>
                  <a:srgbClr val="FFFFFF"/>
                </a:solidFill>
                <a:latin typeface="Courier New"/>
                <a:ea typeface="Courier New"/>
                <a:cs typeface="Courier New"/>
                <a:sym typeface="Courier New"/>
              </a:defRPr>
            </a:pPr>
            <a:r>
              <a:t>(3 rows)</a:t>
            </a:r>
          </a:p>
          <a:p>
            <a:pPr algn="l">
              <a:defRPr sz="3700">
                <a:solidFill>
                  <a:srgbClr val="FFFFFF"/>
                </a:solidFill>
                <a:latin typeface="Courier New"/>
                <a:ea typeface="Courier New"/>
                <a:cs typeface="Courier New"/>
                <a:sym typeface="Courier New"/>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6" name="View in SQL…"/>
          <p:cNvSpPr txBox="1"/>
          <p:nvPr/>
        </p:nvSpPr>
        <p:spPr>
          <a:xfrm>
            <a:off x="938563" y="911098"/>
            <a:ext cx="22506873" cy="1189380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80000"/>
              </a:lnSpc>
              <a:defRPr cap="all" spc="-57" sz="5700">
                <a:solidFill>
                  <a:srgbClr val="D9080F"/>
                </a:solidFill>
                <a:latin typeface="DIN Condensed Bold"/>
                <a:ea typeface="DIN Condensed Bold"/>
                <a:cs typeface="DIN Condensed Bold"/>
                <a:sym typeface="DIN Condensed Bold"/>
              </a:defRPr>
            </a:pPr>
          </a:p>
          <a:p>
            <a:pPr algn="l">
              <a:lnSpc>
                <a:spcPct val="80000"/>
              </a:lnSpc>
              <a:defRPr cap="all" spc="-116" sz="11600">
                <a:solidFill>
                  <a:srgbClr val="D9080F"/>
                </a:solidFill>
                <a:latin typeface="DIN Condensed Bold"/>
                <a:ea typeface="DIN Condensed Bold"/>
                <a:cs typeface="DIN Condensed Bold"/>
                <a:sym typeface="DIN Condensed Bold"/>
              </a:defRPr>
            </a:pPr>
            <a:r>
              <a:t>View in SQL</a:t>
            </a:r>
          </a:p>
          <a:p>
            <a:pPr algn="l">
              <a:defRPr sz="3700">
                <a:solidFill>
                  <a:srgbClr val="FFFFFF"/>
                </a:solidFill>
                <a:latin typeface="Courier New"/>
                <a:ea typeface="Courier New"/>
                <a:cs typeface="Courier New"/>
                <a:sym typeface="Courier New"/>
              </a:defRPr>
            </a:pPr>
            <a:r>
              <a:t>CREATE VIEW NetflixArtist AS SELECT a.artname, a.birth, a.country, a.gender, b.role, c.showname as artwork </a:t>
            </a:r>
          </a:p>
          <a:p>
            <a:pPr algn="l">
              <a:defRPr sz="3700">
                <a:solidFill>
                  <a:srgbClr val="FFFFFF"/>
                </a:solidFill>
                <a:latin typeface="Courier New"/>
                <a:ea typeface="Courier New"/>
                <a:cs typeface="Courier New"/>
                <a:sym typeface="Courier New"/>
              </a:defRPr>
            </a:pPr>
            <a:r>
              <a:t>	from netflix_show c, netflix_role b, artist a </a:t>
            </a:r>
          </a:p>
          <a:p>
            <a:pPr algn="l">
              <a:defRPr sz="3700">
                <a:solidFill>
                  <a:srgbClr val="FFFFFF"/>
                </a:solidFill>
                <a:latin typeface="Courier New"/>
                <a:ea typeface="Courier New"/>
                <a:cs typeface="Courier New"/>
                <a:sym typeface="Courier New"/>
              </a:defRPr>
            </a:pPr>
            <a:r>
              <a:t>	where a.artistid = b.artistid and b.showid = c.showid;</a:t>
            </a:r>
          </a:p>
          <a:p>
            <a:pPr algn="l">
              <a:defRPr sz="3700">
                <a:solidFill>
                  <a:srgbClr val="FFFFFF"/>
                </a:solidFill>
                <a:latin typeface="Courier New"/>
                <a:ea typeface="Courier New"/>
                <a:cs typeface="Courier New"/>
                <a:sym typeface="Courier New"/>
              </a:defRPr>
            </a:pPr>
          </a:p>
          <a:p>
            <a:pPr algn="l">
              <a:defRPr sz="3700">
                <a:solidFill>
                  <a:srgbClr val="FFFFFF"/>
                </a:solidFill>
                <a:latin typeface="Courier New"/>
                <a:ea typeface="Courier New"/>
                <a:cs typeface="Courier New"/>
                <a:sym typeface="Courier New"/>
              </a:defRPr>
            </a:pPr>
            <a:r>
              <a:t>postgres=# select * from NetflixArtist;</a:t>
            </a:r>
          </a:p>
          <a:p>
            <a:pPr algn="l">
              <a:defRPr sz="3700">
                <a:solidFill>
                  <a:srgbClr val="FFFFFF"/>
                </a:solidFill>
                <a:latin typeface="Courier New"/>
                <a:ea typeface="Courier New"/>
                <a:cs typeface="Courier New"/>
                <a:sym typeface="Courier New"/>
              </a:defRPr>
            </a:pPr>
            <a:r>
              <a:t>     artname     | birth | country | gender |   role   |    artwork     </a:t>
            </a:r>
          </a:p>
          <a:p>
            <a:pPr algn="l">
              <a:defRPr sz="3700">
                <a:solidFill>
                  <a:srgbClr val="FFFFFF"/>
                </a:solidFill>
                <a:latin typeface="Courier New"/>
                <a:ea typeface="Courier New"/>
                <a:cs typeface="Courier New"/>
                <a:sym typeface="Courier New"/>
              </a:defRPr>
            </a:pPr>
            <a:r>
              <a:t>-----------------+-------+---------+--------+----------+----------------</a:t>
            </a:r>
          </a:p>
          <a:p>
            <a:pPr algn="l">
              <a:defRPr sz="3700">
                <a:solidFill>
                  <a:srgbClr val="FFFFFF"/>
                </a:solidFill>
                <a:latin typeface="Courier New"/>
                <a:ea typeface="Courier New"/>
                <a:cs typeface="Courier New"/>
                <a:sym typeface="Courier New"/>
              </a:defRPr>
            </a:pPr>
            <a:r>
              <a:t> William H. Macy |  1950 | USA     | M      | Cast     | Shameless</a:t>
            </a:r>
          </a:p>
          <a:p>
            <a:pPr algn="l">
              <a:defRPr sz="3700">
                <a:solidFill>
                  <a:srgbClr val="FFFFFF"/>
                </a:solidFill>
                <a:latin typeface="Courier New"/>
                <a:ea typeface="Courier New"/>
                <a:cs typeface="Courier New"/>
                <a:sym typeface="Courier New"/>
              </a:defRPr>
            </a:pPr>
            <a:r>
              <a:t> John Wells      |  1963 | USA     | M      | Creator  | Shameless</a:t>
            </a:r>
          </a:p>
          <a:p>
            <a:pPr algn="l">
              <a:defRPr sz="3700">
                <a:solidFill>
                  <a:srgbClr val="FFFFFF"/>
                </a:solidFill>
                <a:latin typeface="Courier New"/>
                <a:ea typeface="Courier New"/>
                <a:cs typeface="Courier New"/>
                <a:sym typeface="Courier New"/>
              </a:defRPr>
            </a:pPr>
            <a:r>
              <a:t> Dan Harmon      |  1964 | USA     | M      | Creator  | Rick and Morty</a:t>
            </a:r>
          </a:p>
          <a:p>
            <a:pPr algn="l">
              <a:defRPr sz="3700">
                <a:solidFill>
                  <a:srgbClr val="FFFFFF"/>
                </a:solidFill>
                <a:latin typeface="Courier New"/>
                <a:ea typeface="Courier New"/>
                <a:cs typeface="Courier New"/>
                <a:sym typeface="Courier New"/>
              </a:defRPr>
            </a:pPr>
            <a:r>
              <a:t> Katie Holmes    |  1977 | USA     | F      | Cast     | Batman Begins</a:t>
            </a:r>
          </a:p>
          <a:p>
            <a:pPr algn="l">
              <a:defRPr sz="3700">
                <a:solidFill>
                  <a:srgbClr val="FFFFFF"/>
                </a:solidFill>
                <a:latin typeface="Courier New"/>
                <a:ea typeface="Courier New"/>
                <a:cs typeface="Courier New"/>
                <a:sym typeface="Courier New"/>
              </a:defRPr>
            </a:pPr>
            <a:r>
              <a:t> Pierre Coffin   |  1971 | France  | M      | Director | Despicable ME</a:t>
            </a:r>
          </a:p>
          <a:p>
            <a:pPr algn="l">
              <a:defRPr sz="3700">
                <a:solidFill>
                  <a:srgbClr val="FFFFFF"/>
                </a:solidFill>
                <a:latin typeface="Courier New"/>
                <a:ea typeface="Courier New"/>
                <a:cs typeface="Courier New"/>
                <a:sym typeface="Courier New"/>
              </a:defRPr>
            </a:pPr>
            <a:r>
              <a:t> Shelley Duvall  |  1952 | USA     | F      | Cast     | The Shinning</a:t>
            </a:r>
          </a:p>
          <a:p>
            <a:pPr algn="l">
              <a:defRPr sz="3700">
                <a:solidFill>
                  <a:srgbClr val="FFFFFF"/>
                </a:solidFill>
                <a:latin typeface="Courier New"/>
                <a:ea typeface="Courier New"/>
                <a:cs typeface="Courier New"/>
                <a:sym typeface="Courier New"/>
              </a:defRPr>
            </a:pPr>
            <a:r>
              <a:t> Diane Johnson   |  1938 | USA     | F      | Writer   | The Shinning</a:t>
            </a:r>
          </a:p>
          <a:p>
            <a:pPr algn="l">
              <a:defRPr sz="3700">
                <a:solidFill>
                  <a:srgbClr val="FFFFFF"/>
                </a:solidFill>
                <a:latin typeface="Courier New"/>
                <a:ea typeface="Courier New"/>
                <a:cs typeface="Courier New"/>
                <a:sym typeface="Courier New"/>
              </a:defRPr>
            </a:pPr>
            <a:r>
              <a:t> Julie Andrews   |  1939 | England | F      | Cast     | Shameless</a:t>
            </a:r>
          </a:p>
          <a:p>
            <a:pPr algn="l">
              <a:defRPr sz="3700">
                <a:solidFill>
                  <a:srgbClr val="FFFFFF"/>
                </a:solidFill>
                <a:latin typeface="Courier New"/>
                <a:ea typeface="Courier New"/>
                <a:cs typeface="Courier New"/>
                <a:sym typeface="Courier New"/>
              </a:defRPr>
            </a:pPr>
            <a:r>
              <a:t>(8 rows)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8" name="Thank you"/>
          <p:cNvSpPr txBox="1"/>
          <p:nvPr>
            <p:ph type="body" idx="1"/>
          </p:nvPr>
        </p:nvSpPr>
        <p:spPr>
          <a:prstGeom prst="rect">
            <a:avLst/>
          </a:prstGeom>
        </p:spPr>
        <p:txBody>
          <a:body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netflix-cover-photo.png" descr="netflix-cover-photo.png"/>
          <p:cNvPicPr>
            <a:picLocks noChangeAspect="1"/>
          </p:cNvPicPr>
          <p:nvPr>
            <p:ph type="pic" idx="21"/>
          </p:nvPr>
        </p:nvPicPr>
        <p:blipFill>
          <a:blip r:embed="rId2">
            <a:alphaModFix amt="84811"/>
            <a:extLst/>
          </a:blip>
          <a:srcRect l="0" t="0" r="0" b="0"/>
          <a:stretch>
            <a:fillRect/>
          </a:stretch>
        </p:blipFill>
        <p:spPr>
          <a:xfrm>
            <a:off x="-76319" y="-29770"/>
            <a:ext cx="27194688" cy="13775407"/>
          </a:xfrm>
          <a:prstGeom prst="rect">
            <a:avLst/>
          </a:prstGeom>
          <a:ln w="25400">
            <a:solidFill>
              <a:srgbClr val="FFFFFF"/>
            </a:solidFill>
          </a:ln>
          <a:effectLst>
            <a:outerShdw sx="100000" sy="100000" kx="0" ky="0" algn="b" rotWithShape="0" blurRad="50800" dist="25400" dir="3600000">
              <a:srgbClr val="000000">
                <a:alpha val="70000"/>
              </a:srgbClr>
            </a:outerShdw>
          </a:effectLst>
        </p:spPr>
      </p:pic>
      <p:sp>
        <p:nvSpPr>
          <p:cNvPr id="156" name="Text"/>
          <p:cNvSpPr txBox="1"/>
          <p:nvPr/>
        </p:nvSpPr>
        <p:spPr>
          <a:xfrm>
            <a:off x="11888139" y="6642099"/>
            <a:ext cx="607722" cy="431801"/>
          </a:xfrm>
          <a:prstGeom prst="rect">
            <a:avLst/>
          </a:prstGeom>
          <a:ln w="12700">
            <a:miter lim="400000"/>
          </a:ln>
        </p:spPr>
        <p:txBody>
          <a:bodyPr wrap="none" lIns="50800" tIns="50800" rIns="50800" bIns="50800" anchor="ctr">
            <a:spAutoFit/>
          </a:bodyPr>
          <a:lstStyle/>
          <a:p>
            <a:pPr/>
          </a:p>
        </p:txBody>
      </p:sp>
      <p:sp>
        <p:nvSpPr>
          <p:cNvPr id="157" name="Rectangle"/>
          <p:cNvSpPr/>
          <p:nvPr/>
        </p:nvSpPr>
        <p:spPr>
          <a:xfrm>
            <a:off x="665958" y="1684913"/>
            <a:ext cx="20750545" cy="11226094"/>
          </a:xfrm>
          <a:prstGeom prst="rect">
            <a:avLst/>
          </a:prstGeom>
          <a:solidFill>
            <a:srgbClr val="000000"/>
          </a:solidFill>
          <a:ln w="12700">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158" name="Netflix  DATABASE  MODEL  EXPLAIN"/>
          <p:cNvSpPr txBox="1"/>
          <p:nvPr/>
        </p:nvSpPr>
        <p:spPr>
          <a:xfrm>
            <a:off x="1552871" y="2225653"/>
            <a:ext cx="16653917" cy="1572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cap="all" spc="-116" sz="11600">
                <a:solidFill>
                  <a:srgbClr val="D9080F"/>
                </a:solidFill>
                <a:latin typeface="DIN Condensed Bold"/>
                <a:ea typeface="DIN Condensed Bold"/>
                <a:cs typeface="DIN Condensed Bold"/>
                <a:sym typeface="DIN Condensed Bold"/>
              </a:defRPr>
            </a:lvl1pPr>
          </a:lstStyle>
          <a:p>
            <a:pPr/>
            <a:r>
              <a:t>Netflix  DATABASE  MODEL  EXPLAIN </a:t>
            </a:r>
          </a:p>
        </p:txBody>
      </p:sp>
      <p:sp>
        <p:nvSpPr>
          <p:cNvPr id="159" name="The database was designed based on Netflix website, which provides users with information about available show, description, genre, year published, maturity rate and list of artists participated in the show.…"/>
          <p:cNvSpPr txBox="1"/>
          <p:nvPr/>
        </p:nvSpPr>
        <p:spPr>
          <a:xfrm>
            <a:off x="2325023" y="4207490"/>
            <a:ext cx="17432416" cy="6804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Clr>
                <a:srgbClr val="FFFFFF"/>
              </a:buClr>
              <a:buSzPct val="250000"/>
              <a:buChar char="-"/>
              <a:defRPr spc="-48" sz="4800">
                <a:solidFill>
                  <a:srgbClr val="FFFFFF"/>
                </a:solidFill>
              </a:defRPr>
            </a:pPr>
            <a:r>
              <a:t>The database was designed based on Netflix website, which provides users with information about available show, description, genre, year published, maturity rate and list of artists participated in the show.</a:t>
            </a:r>
          </a:p>
          <a:p>
            <a:pPr algn="l" defTabSz="584200">
              <a:lnSpc>
                <a:spcPct val="90000"/>
              </a:lnSpc>
              <a:defRPr spc="-48" sz="4800">
                <a:solidFill>
                  <a:srgbClr val="FFFFFF"/>
                </a:solidFill>
              </a:defRPr>
            </a:pPr>
          </a:p>
          <a:p>
            <a:pPr marL="849085" indent="-849085" algn="l" defTabSz="584200">
              <a:lnSpc>
                <a:spcPct val="90000"/>
              </a:lnSpc>
              <a:buClr>
                <a:srgbClr val="FFFFFF"/>
              </a:buClr>
              <a:buSzPct val="250000"/>
              <a:buChar char="-"/>
              <a:defRPr spc="-48" sz="4800">
                <a:solidFill>
                  <a:srgbClr val="FFFFFF"/>
                </a:solidFill>
              </a:defRPr>
            </a:pPr>
            <a:r>
              <a:t>This model was further expanded to record information of Netflix users in terms of demography and action on site such as streamed shows, date watch and watching device to analyse users’ behaviour in order to improve site interaction and show content.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Netflix  Entity  Relationship  Diagram"/>
          <p:cNvSpPr txBox="1"/>
          <p:nvPr>
            <p:ph type="title"/>
          </p:nvPr>
        </p:nvSpPr>
        <p:spPr>
          <a:xfrm>
            <a:off x="791714" y="951679"/>
            <a:ext cx="18882957" cy="1680952"/>
          </a:xfrm>
          <a:prstGeom prst="rect">
            <a:avLst/>
          </a:prstGeom>
        </p:spPr>
        <p:txBody>
          <a:bodyPr/>
          <a:lstStyle>
            <a:lvl1pPr>
              <a:defRPr>
                <a:solidFill>
                  <a:srgbClr val="DA1119"/>
                </a:solidFill>
                <a:latin typeface="DIN Condensed Bold"/>
                <a:ea typeface="DIN Condensed Bold"/>
                <a:cs typeface="DIN Condensed Bold"/>
                <a:sym typeface="DIN Condensed Bold"/>
              </a:defRPr>
            </a:lvl1pPr>
          </a:lstStyle>
          <a:p>
            <a:pPr/>
            <a:r>
              <a:t>Netflix  Entity  Relationship  Diagram</a:t>
            </a:r>
          </a:p>
        </p:txBody>
      </p:sp>
      <p:sp>
        <p:nvSpPr>
          <p:cNvPr id="162" name="CUSTOMER _Watch…"/>
          <p:cNvSpPr txBox="1"/>
          <p:nvPr/>
        </p:nvSpPr>
        <p:spPr>
          <a:xfrm>
            <a:off x="11744196" y="2804995"/>
            <a:ext cx="4114090" cy="239268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CUSTOMER _Watch</a:t>
            </a:r>
          </a:p>
          <a:p>
            <a:pPr defTabSz="584200">
              <a:lnSpc>
                <a:spcPct val="20000"/>
              </a:lnSpc>
              <a:spcBef>
                <a:spcPts val="2400"/>
              </a:spcBef>
              <a:defRPr sz="2400" u="sng">
                <a:solidFill>
                  <a:srgbClr val="FFFFFF"/>
                </a:solidFill>
              </a:defRPr>
            </a:pPr>
            <a:r>
              <a:t>CustomerID</a:t>
            </a:r>
          </a:p>
          <a:p>
            <a:pPr defTabSz="584200">
              <a:lnSpc>
                <a:spcPct val="20000"/>
              </a:lnSpc>
              <a:spcBef>
                <a:spcPts val="2400"/>
              </a:spcBef>
              <a:defRPr sz="2400" u="sng">
                <a:solidFill>
                  <a:srgbClr val="FFFFFF"/>
                </a:solidFill>
              </a:defRPr>
            </a:pPr>
            <a:r>
              <a:t>ShowDe_ID</a:t>
            </a:r>
          </a:p>
          <a:p>
            <a:pPr defTabSz="584200">
              <a:lnSpc>
                <a:spcPct val="20000"/>
              </a:lnSpc>
              <a:spcBef>
                <a:spcPts val="2400"/>
              </a:spcBef>
              <a:defRPr sz="2400">
                <a:solidFill>
                  <a:srgbClr val="FFFFFF"/>
                </a:solidFill>
              </a:defRPr>
            </a:pPr>
            <a:r>
              <a:t>DateWatch</a:t>
            </a:r>
          </a:p>
          <a:p>
            <a:pPr defTabSz="584200">
              <a:lnSpc>
                <a:spcPct val="20000"/>
              </a:lnSpc>
              <a:spcBef>
                <a:spcPts val="2400"/>
              </a:spcBef>
              <a:defRPr sz="2400">
                <a:solidFill>
                  <a:srgbClr val="FFFFFF"/>
                </a:solidFill>
              </a:defRPr>
            </a:pPr>
            <a:r>
              <a:t>Device</a:t>
            </a:r>
          </a:p>
        </p:txBody>
      </p:sp>
      <p:sp>
        <p:nvSpPr>
          <p:cNvPr id="163" name="Netflix_CUSTOMER…"/>
          <p:cNvSpPr txBox="1"/>
          <p:nvPr/>
        </p:nvSpPr>
        <p:spPr>
          <a:xfrm>
            <a:off x="4377450" y="2529936"/>
            <a:ext cx="4304285" cy="27711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Netflix_CUSTOMER </a:t>
            </a:r>
          </a:p>
          <a:p>
            <a:pPr defTabSz="584200">
              <a:lnSpc>
                <a:spcPct val="20000"/>
              </a:lnSpc>
              <a:spcBef>
                <a:spcPts val="2400"/>
              </a:spcBef>
              <a:defRPr sz="2400" u="sng">
                <a:solidFill>
                  <a:srgbClr val="FFFFFF"/>
                </a:solidFill>
              </a:defRPr>
            </a:pPr>
            <a:r>
              <a:t>CustomerID</a:t>
            </a:r>
          </a:p>
          <a:p>
            <a:pPr defTabSz="584200">
              <a:lnSpc>
                <a:spcPct val="20000"/>
              </a:lnSpc>
              <a:spcBef>
                <a:spcPts val="2400"/>
              </a:spcBef>
              <a:defRPr sz="2400">
                <a:solidFill>
                  <a:srgbClr val="FFFFFF"/>
                </a:solidFill>
              </a:defRPr>
            </a:pPr>
            <a:r>
              <a:t>CusName</a:t>
            </a:r>
          </a:p>
          <a:p>
            <a:pPr defTabSz="584200">
              <a:lnSpc>
                <a:spcPct val="20000"/>
              </a:lnSpc>
              <a:spcBef>
                <a:spcPts val="2400"/>
              </a:spcBef>
              <a:defRPr sz="2400">
                <a:solidFill>
                  <a:srgbClr val="FFFFFF"/>
                </a:solidFill>
              </a:defRPr>
            </a:pPr>
            <a:r>
              <a:t>Age</a:t>
            </a:r>
          </a:p>
          <a:p>
            <a:pPr defTabSz="584200">
              <a:lnSpc>
                <a:spcPct val="20000"/>
              </a:lnSpc>
              <a:spcBef>
                <a:spcPts val="2400"/>
              </a:spcBef>
              <a:defRPr sz="2400">
                <a:solidFill>
                  <a:srgbClr val="FFFFFF"/>
                </a:solidFill>
              </a:defRPr>
            </a:pPr>
            <a:r>
              <a:t>Location</a:t>
            </a:r>
          </a:p>
          <a:p>
            <a:pPr defTabSz="584200">
              <a:lnSpc>
                <a:spcPct val="20000"/>
              </a:lnSpc>
              <a:spcBef>
                <a:spcPts val="2400"/>
              </a:spcBef>
              <a:defRPr sz="2400">
                <a:solidFill>
                  <a:srgbClr val="FFFFFF"/>
                </a:solidFill>
              </a:defRPr>
            </a:pPr>
            <a:r>
              <a:t>Email</a:t>
            </a:r>
          </a:p>
        </p:txBody>
      </p:sp>
      <p:sp>
        <p:nvSpPr>
          <p:cNvPr id="164" name="Netflix _Show…"/>
          <p:cNvSpPr txBox="1"/>
          <p:nvPr/>
        </p:nvSpPr>
        <p:spPr>
          <a:xfrm>
            <a:off x="12070887" y="7124686"/>
            <a:ext cx="3460710" cy="20142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 _Show</a:t>
            </a:r>
          </a:p>
          <a:p>
            <a:pPr defTabSz="584200">
              <a:lnSpc>
                <a:spcPct val="20000"/>
              </a:lnSpc>
              <a:spcBef>
                <a:spcPts val="2400"/>
              </a:spcBef>
              <a:defRPr sz="2400" u="sng">
                <a:solidFill>
                  <a:srgbClr val="FFFFFF"/>
                </a:solidFill>
              </a:defRPr>
            </a:pPr>
            <a:r>
              <a:t>ShowID</a:t>
            </a:r>
          </a:p>
          <a:p>
            <a:pPr defTabSz="584200">
              <a:lnSpc>
                <a:spcPct val="20000"/>
              </a:lnSpc>
              <a:spcBef>
                <a:spcPts val="2400"/>
              </a:spcBef>
              <a:defRPr sz="2400">
                <a:solidFill>
                  <a:srgbClr val="FFFFFF"/>
                </a:solidFill>
              </a:defRPr>
            </a:pPr>
            <a:r>
              <a:t>ShowName</a:t>
            </a:r>
          </a:p>
          <a:p>
            <a:pPr defTabSz="584200">
              <a:lnSpc>
                <a:spcPct val="20000"/>
              </a:lnSpc>
              <a:spcBef>
                <a:spcPts val="2400"/>
              </a:spcBef>
              <a:defRPr sz="2400">
                <a:solidFill>
                  <a:srgbClr val="FFFFFF"/>
                </a:solidFill>
              </a:defRPr>
            </a:pPr>
            <a:r>
              <a:t>ShowType</a:t>
            </a:r>
          </a:p>
        </p:txBody>
      </p:sp>
      <p:sp>
        <p:nvSpPr>
          <p:cNvPr id="165" name="Show_detail…"/>
          <p:cNvSpPr txBox="1"/>
          <p:nvPr/>
        </p:nvSpPr>
        <p:spPr>
          <a:xfrm>
            <a:off x="18425131" y="6843300"/>
            <a:ext cx="2940407" cy="39065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Show_detail</a:t>
            </a:r>
          </a:p>
          <a:p>
            <a:pPr defTabSz="584200">
              <a:lnSpc>
                <a:spcPct val="20000"/>
              </a:lnSpc>
              <a:spcBef>
                <a:spcPts val="2400"/>
              </a:spcBef>
              <a:defRPr sz="2400" u="sng">
                <a:solidFill>
                  <a:srgbClr val="FFFFFF"/>
                </a:solidFill>
              </a:defRPr>
            </a:pPr>
            <a:r>
              <a:t>ShowID</a:t>
            </a:r>
          </a:p>
          <a:p>
            <a:pPr defTabSz="584200">
              <a:lnSpc>
                <a:spcPct val="20000"/>
              </a:lnSpc>
              <a:spcBef>
                <a:spcPts val="2400"/>
              </a:spcBef>
              <a:defRPr sz="2400" u="sng">
                <a:solidFill>
                  <a:srgbClr val="FFFFFF"/>
                </a:solidFill>
              </a:defRPr>
            </a:pPr>
            <a:r>
              <a:t>ShowDe_ID</a:t>
            </a:r>
          </a:p>
          <a:p>
            <a:pPr defTabSz="584200">
              <a:lnSpc>
                <a:spcPct val="20000"/>
              </a:lnSpc>
              <a:spcBef>
                <a:spcPts val="2400"/>
              </a:spcBef>
              <a:defRPr sz="2400">
                <a:solidFill>
                  <a:srgbClr val="FFFFFF"/>
                </a:solidFill>
              </a:defRPr>
            </a:pPr>
            <a:r>
              <a:t>Season</a:t>
            </a:r>
          </a:p>
          <a:p>
            <a:pPr defTabSz="584200">
              <a:lnSpc>
                <a:spcPct val="20000"/>
              </a:lnSpc>
              <a:spcBef>
                <a:spcPts val="2400"/>
              </a:spcBef>
              <a:defRPr sz="2400">
                <a:solidFill>
                  <a:srgbClr val="FFFFFF"/>
                </a:solidFill>
              </a:defRPr>
            </a:pPr>
            <a:r>
              <a:t>Episode</a:t>
            </a:r>
          </a:p>
          <a:p>
            <a:pPr defTabSz="584200">
              <a:lnSpc>
                <a:spcPct val="20000"/>
              </a:lnSpc>
              <a:spcBef>
                <a:spcPts val="2400"/>
              </a:spcBef>
              <a:defRPr sz="2400">
                <a:solidFill>
                  <a:srgbClr val="FFFFFF"/>
                </a:solidFill>
              </a:defRPr>
            </a:pPr>
            <a:r>
              <a:t>Length</a:t>
            </a:r>
          </a:p>
          <a:p>
            <a:pPr defTabSz="584200">
              <a:lnSpc>
                <a:spcPct val="20000"/>
              </a:lnSpc>
              <a:spcBef>
                <a:spcPts val="2400"/>
              </a:spcBef>
              <a:defRPr sz="2400">
                <a:solidFill>
                  <a:srgbClr val="FFFFFF"/>
                </a:solidFill>
              </a:defRPr>
            </a:pPr>
            <a:r>
              <a:t>Description</a:t>
            </a:r>
          </a:p>
          <a:p>
            <a:pPr defTabSz="584200">
              <a:lnSpc>
                <a:spcPct val="20000"/>
              </a:lnSpc>
              <a:spcBef>
                <a:spcPts val="2400"/>
              </a:spcBef>
              <a:defRPr sz="2400">
                <a:solidFill>
                  <a:srgbClr val="FFFFFF"/>
                </a:solidFill>
              </a:defRPr>
            </a:pPr>
            <a:r>
              <a:t>Year_published</a:t>
            </a:r>
          </a:p>
          <a:p>
            <a:pPr defTabSz="584200">
              <a:lnSpc>
                <a:spcPct val="20000"/>
              </a:lnSpc>
              <a:spcBef>
                <a:spcPts val="2400"/>
              </a:spcBef>
              <a:defRPr sz="2400">
                <a:solidFill>
                  <a:srgbClr val="FFFFFF"/>
                </a:solidFill>
              </a:defRPr>
            </a:pPr>
            <a:r>
              <a:t>Genre</a:t>
            </a:r>
          </a:p>
        </p:txBody>
      </p:sp>
      <p:sp>
        <p:nvSpPr>
          <p:cNvPr id="166" name="Netflix _Rating…"/>
          <p:cNvSpPr txBox="1"/>
          <p:nvPr/>
        </p:nvSpPr>
        <p:spPr>
          <a:xfrm>
            <a:off x="11989963" y="10809486"/>
            <a:ext cx="3622557" cy="20142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 _Rating</a:t>
            </a:r>
          </a:p>
          <a:p>
            <a:pPr defTabSz="584200">
              <a:lnSpc>
                <a:spcPct val="20000"/>
              </a:lnSpc>
              <a:spcBef>
                <a:spcPts val="2400"/>
              </a:spcBef>
              <a:defRPr sz="3000" u="sng">
                <a:solidFill>
                  <a:srgbClr val="FFFFFF"/>
                </a:solidFill>
              </a:defRPr>
            </a:pPr>
            <a:r>
              <a:rPr sz="2400"/>
              <a:t>ShowID</a:t>
            </a:r>
          </a:p>
          <a:p>
            <a:pPr defTabSz="584200">
              <a:lnSpc>
                <a:spcPct val="20000"/>
              </a:lnSpc>
              <a:spcBef>
                <a:spcPts val="2400"/>
              </a:spcBef>
              <a:defRPr sz="2400">
                <a:solidFill>
                  <a:srgbClr val="FFFFFF"/>
                </a:solidFill>
              </a:defRPr>
            </a:pPr>
            <a:r>
              <a:t>IDMB_rate</a:t>
            </a:r>
          </a:p>
          <a:p>
            <a:pPr defTabSz="584200">
              <a:lnSpc>
                <a:spcPct val="20000"/>
              </a:lnSpc>
              <a:spcBef>
                <a:spcPts val="2400"/>
              </a:spcBef>
              <a:defRPr sz="2400">
                <a:solidFill>
                  <a:srgbClr val="FFFFFF"/>
                </a:solidFill>
              </a:defRPr>
            </a:pPr>
            <a:r>
              <a:t>Maturity_rate</a:t>
            </a:r>
          </a:p>
        </p:txBody>
      </p:sp>
      <p:sp>
        <p:nvSpPr>
          <p:cNvPr id="167" name="Artist…"/>
          <p:cNvSpPr txBox="1"/>
          <p:nvPr/>
        </p:nvSpPr>
        <p:spPr>
          <a:xfrm>
            <a:off x="2399708" y="6785268"/>
            <a:ext cx="2204919" cy="31496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Artist</a:t>
            </a:r>
          </a:p>
          <a:p>
            <a:pPr defTabSz="584200">
              <a:lnSpc>
                <a:spcPct val="20000"/>
              </a:lnSpc>
              <a:spcBef>
                <a:spcPts val="2400"/>
              </a:spcBef>
              <a:defRPr sz="2400" u="sng">
                <a:solidFill>
                  <a:srgbClr val="FFFFFF"/>
                </a:solidFill>
              </a:defRPr>
            </a:pPr>
            <a:r>
              <a:t>ArtistID</a:t>
            </a:r>
          </a:p>
          <a:p>
            <a:pPr defTabSz="584200">
              <a:lnSpc>
                <a:spcPct val="20000"/>
              </a:lnSpc>
              <a:spcBef>
                <a:spcPts val="2400"/>
              </a:spcBef>
              <a:defRPr sz="2400">
                <a:solidFill>
                  <a:srgbClr val="FFFFFF"/>
                </a:solidFill>
              </a:defRPr>
            </a:pPr>
            <a:r>
              <a:t>ArtName</a:t>
            </a:r>
          </a:p>
          <a:p>
            <a:pPr defTabSz="584200">
              <a:lnSpc>
                <a:spcPct val="20000"/>
              </a:lnSpc>
              <a:spcBef>
                <a:spcPts val="2400"/>
              </a:spcBef>
              <a:defRPr sz="2400">
                <a:solidFill>
                  <a:srgbClr val="FFFFFF"/>
                </a:solidFill>
              </a:defRPr>
            </a:pPr>
            <a:r>
              <a:t>Birth</a:t>
            </a:r>
          </a:p>
          <a:p>
            <a:pPr defTabSz="584200">
              <a:lnSpc>
                <a:spcPct val="20000"/>
              </a:lnSpc>
              <a:spcBef>
                <a:spcPts val="2400"/>
              </a:spcBef>
              <a:defRPr sz="2400">
                <a:solidFill>
                  <a:srgbClr val="FFFFFF"/>
                </a:solidFill>
              </a:defRPr>
            </a:pPr>
            <a:r>
              <a:t>Death</a:t>
            </a:r>
          </a:p>
          <a:p>
            <a:pPr defTabSz="584200">
              <a:lnSpc>
                <a:spcPct val="20000"/>
              </a:lnSpc>
              <a:spcBef>
                <a:spcPts val="2400"/>
              </a:spcBef>
              <a:defRPr sz="2400">
                <a:solidFill>
                  <a:srgbClr val="FFFFFF"/>
                </a:solidFill>
              </a:defRPr>
            </a:pPr>
            <a:r>
              <a:t>Country</a:t>
            </a:r>
          </a:p>
          <a:p>
            <a:pPr defTabSz="584200">
              <a:lnSpc>
                <a:spcPct val="20000"/>
              </a:lnSpc>
              <a:spcBef>
                <a:spcPts val="2400"/>
              </a:spcBef>
              <a:defRPr sz="2400">
                <a:solidFill>
                  <a:srgbClr val="FFFFFF"/>
                </a:solidFill>
              </a:defRPr>
            </a:pPr>
            <a:r>
              <a:t>Gender</a:t>
            </a:r>
          </a:p>
        </p:txBody>
      </p:sp>
      <p:sp>
        <p:nvSpPr>
          <p:cNvPr id="168" name="Netflix_Role…"/>
          <p:cNvSpPr txBox="1"/>
          <p:nvPr/>
        </p:nvSpPr>
        <p:spPr>
          <a:xfrm>
            <a:off x="7178774" y="7370229"/>
            <a:ext cx="1938314" cy="24968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Netflix_Role</a:t>
            </a:r>
          </a:p>
          <a:p>
            <a:pPr defTabSz="584200">
              <a:lnSpc>
                <a:spcPct val="20000"/>
              </a:lnSpc>
              <a:spcBef>
                <a:spcPts val="2400"/>
              </a:spcBef>
              <a:defRPr sz="2400" u="sng">
                <a:solidFill>
                  <a:srgbClr val="FFFFFF"/>
                </a:solidFill>
              </a:defRPr>
            </a:pPr>
            <a:r>
              <a:t>ArtistID</a:t>
            </a:r>
          </a:p>
          <a:p>
            <a:pPr defTabSz="584200">
              <a:lnSpc>
                <a:spcPct val="20000"/>
              </a:lnSpc>
              <a:spcBef>
                <a:spcPts val="2400"/>
              </a:spcBef>
              <a:defRPr sz="2400" u="sng">
                <a:solidFill>
                  <a:srgbClr val="FFFFFF"/>
                </a:solidFill>
              </a:defRPr>
            </a:pPr>
            <a:r>
              <a:t>ShowID</a:t>
            </a:r>
          </a:p>
          <a:p>
            <a:pPr defTabSz="584200">
              <a:lnSpc>
                <a:spcPct val="20000"/>
              </a:lnSpc>
              <a:spcBef>
                <a:spcPts val="2400"/>
              </a:spcBef>
              <a:defRPr sz="2400">
                <a:solidFill>
                  <a:srgbClr val="FFFFFF"/>
                </a:solidFill>
              </a:defRPr>
            </a:pPr>
            <a:r>
              <a:t>Role</a:t>
            </a:r>
          </a:p>
        </p:txBody>
      </p:sp>
      <p:sp>
        <p:nvSpPr>
          <p:cNvPr id="169" name="Line"/>
          <p:cNvSpPr/>
          <p:nvPr/>
        </p:nvSpPr>
        <p:spPr>
          <a:xfrm>
            <a:off x="4509899" y="8377339"/>
            <a:ext cx="2720049" cy="1"/>
          </a:xfrm>
          <a:prstGeom prst="line">
            <a:avLst/>
          </a:prstGeom>
          <a:ln w="63500">
            <a:solidFill>
              <a:srgbClr val="000000"/>
            </a:solidFill>
            <a:miter lim="400000"/>
          </a:ln>
        </p:spPr>
        <p:txBody>
          <a:bodyPr lIns="50800" tIns="50800" rIns="50800" bIns="50800" anchor="ctr"/>
          <a:lstStyle/>
          <a:p>
            <a:pPr/>
          </a:p>
        </p:txBody>
      </p:sp>
      <p:sp>
        <p:nvSpPr>
          <p:cNvPr id="170" name="Line"/>
          <p:cNvSpPr/>
          <p:nvPr/>
        </p:nvSpPr>
        <p:spPr>
          <a:xfrm>
            <a:off x="8895570" y="8372191"/>
            <a:ext cx="3228636" cy="1"/>
          </a:xfrm>
          <a:prstGeom prst="line">
            <a:avLst/>
          </a:prstGeom>
          <a:ln w="63500">
            <a:solidFill>
              <a:srgbClr val="000000"/>
            </a:solidFill>
            <a:miter lim="400000"/>
          </a:ln>
        </p:spPr>
        <p:txBody>
          <a:bodyPr lIns="50800" tIns="50800" rIns="50800" bIns="50800" anchor="ctr"/>
          <a:lstStyle/>
          <a:p>
            <a:pPr/>
          </a:p>
        </p:txBody>
      </p:sp>
      <p:sp>
        <p:nvSpPr>
          <p:cNvPr id="171" name="Line"/>
          <p:cNvSpPr/>
          <p:nvPr/>
        </p:nvSpPr>
        <p:spPr>
          <a:xfrm>
            <a:off x="8644320" y="3816688"/>
            <a:ext cx="3177744" cy="1"/>
          </a:xfrm>
          <a:prstGeom prst="line">
            <a:avLst/>
          </a:prstGeom>
          <a:ln w="63500">
            <a:solidFill>
              <a:srgbClr val="000000"/>
            </a:solidFill>
            <a:miter lim="400000"/>
          </a:ln>
        </p:spPr>
        <p:txBody>
          <a:bodyPr lIns="50800" tIns="50800" rIns="50800" bIns="50800" anchor="ctr"/>
          <a:lstStyle/>
          <a:p>
            <a:pPr/>
          </a:p>
        </p:txBody>
      </p:sp>
      <p:sp>
        <p:nvSpPr>
          <p:cNvPr id="172" name="Line"/>
          <p:cNvSpPr/>
          <p:nvPr/>
        </p:nvSpPr>
        <p:spPr>
          <a:xfrm>
            <a:off x="13801241" y="9086101"/>
            <a:ext cx="1" cy="1833883"/>
          </a:xfrm>
          <a:prstGeom prst="line">
            <a:avLst/>
          </a:prstGeom>
          <a:ln w="63500">
            <a:solidFill>
              <a:srgbClr val="000000"/>
            </a:solidFill>
            <a:miter lim="400000"/>
          </a:ln>
        </p:spPr>
        <p:txBody>
          <a:bodyPr lIns="50800" tIns="50800" rIns="50800" bIns="50800" anchor="ctr"/>
          <a:lstStyle/>
          <a:p>
            <a:pPr/>
          </a:p>
        </p:txBody>
      </p:sp>
      <p:sp>
        <p:nvSpPr>
          <p:cNvPr id="173" name="Line"/>
          <p:cNvSpPr/>
          <p:nvPr/>
        </p:nvSpPr>
        <p:spPr>
          <a:xfrm>
            <a:off x="15080326" y="8418100"/>
            <a:ext cx="3460710" cy="1"/>
          </a:xfrm>
          <a:prstGeom prst="line">
            <a:avLst/>
          </a:prstGeom>
          <a:ln w="63500">
            <a:solidFill>
              <a:srgbClr val="000000"/>
            </a:solidFill>
            <a:miter lim="400000"/>
          </a:ln>
        </p:spPr>
        <p:txBody>
          <a:bodyPr lIns="50800" tIns="50800" rIns="50800" bIns="50800" anchor="ctr"/>
          <a:lstStyle/>
          <a:p>
            <a:pPr/>
          </a:p>
        </p:txBody>
      </p:sp>
      <p:sp>
        <p:nvSpPr>
          <p:cNvPr id="174" name="Triangle"/>
          <p:cNvSpPr/>
          <p:nvPr/>
        </p:nvSpPr>
        <p:spPr>
          <a:xfrm>
            <a:off x="13449580" y="10436811"/>
            <a:ext cx="714772" cy="4311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175" name="Line"/>
          <p:cNvSpPr/>
          <p:nvPr/>
        </p:nvSpPr>
        <p:spPr>
          <a:xfrm flipV="1">
            <a:off x="9547334" y="8081591"/>
            <a:ext cx="1" cy="598265"/>
          </a:xfrm>
          <a:prstGeom prst="line">
            <a:avLst/>
          </a:prstGeom>
          <a:ln w="63500">
            <a:solidFill>
              <a:srgbClr val="000000"/>
            </a:solidFill>
            <a:miter lim="400000"/>
          </a:ln>
        </p:spPr>
        <p:txBody>
          <a:bodyPr lIns="50800" tIns="50800" rIns="50800" bIns="50800" anchor="ctr"/>
          <a:lstStyle/>
          <a:p>
            <a:pPr/>
          </a:p>
        </p:txBody>
      </p:sp>
      <p:sp>
        <p:nvSpPr>
          <p:cNvPr id="176" name="Line"/>
          <p:cNvSpPr/>
          <p:nvPr/>
        </p:nvSpPr>
        <p:spPr>
          <a:xfrm flipV="1">
            <a:off x="15809098" y="8116010"/>
            <a:ext cx="1" cy="598265"/>
          </a:xfrm>
          <a:prstGeom prst="line">
            <a:avLst/>
          </a:prstGeom>
          <a:ln w="63500">
            <a:solidFill>
              <a:srgbClr val="000000"/>
            </a:solidFill>
            <a:miter lim="400000"/>
          </a:ln>
        </p:spPr>
        <p:txBody>
          <a:bodyPr lIns="50800" tIns="50800" rIns="50800" bIns="50800" anchor="ctr"/>
          <a:lstStyle/>
          <a:p>
            <a:pPr/>
          </a:p>
        </p:txBody>
      </p:sp>
      <p:sp>
        <p:nvSpPr>
          <p:cNvPr id="177" name="Line"/>
          <p:cNvSpPr/>
          <p:nvPr/>
        </p:nvSpPr>
        <p:spPr>
          <a:xfrm>
            <a:off x="13486879" y="9373238"/>
            <a:ext cx="628722" cy="1"/>
          </a:xfrm>
          <a:prstGeom prst="line">
            <a:avLst/>
          </a:prstGeom>
          <a:ln w="63500">
            <a:solidFill>
              <a:srgbClr val="000000"/>
            </a:solidFill>
            <a:miter lim="400000"/>
          </a:ln>
        </p:spPr>
        <p:txBody>
          <a:bodyPr lIns="50800" tIns="50800" rIns="50800" bIns="50800" anchor="ctr"/>
          <a:lstStyle/>
          <a:p>
            <a:pPr/>
          </a:p>
        </p:txBody>
      </p:sp>
      <p:sp>
        <p:nvSpPr>
          <p:cNvPr id="178" name="Line"/>
          <p:cNvSpPr/>
          <p:nvPr/>
        </p:nvSpPr>
        <p:spPr>
          <a:xfrm flipV="1">
            <a:off x="6750098" y="8060936"/>
            <a:ext cx="1" cy="598265"/>
          </a:xfrm>
          <a:prstGeom prst="line">
            <a:avLst/>
          </a:prstGeom>
          <a:ln w="63500">
            <a:solidFill>
              <a:srgbClr val="000000"/>
            </a:solidFill>
            <a:miter lim="400000"/>
          </a:ln>
        </p:spPr>
        <p:txBody>
          <a:bodyPr lIns="50800" tIns="50800" rIns="50800" bIns="50800" anchor="ctr"/>
          <a:lstStyle/>
          <a:p>
            <a:pPr/>
          </a:p>
        </p:txBody>
      </p:sp>
      <p:sp>
        <p:nvSpPr>
          <p:cNvPr id="179" name="Oval"/>
          <p:cNvSpPr/>
          <p:nvPr/>
        </p:nvSpPr>
        <p:spPr>
          <a:xfrm>
            <a:off x="13576121" y="10028608"/>
            <a:ext cx="450240" cy="432523"/>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180" name="Line"/>
          <p:cNvSpPr/>
          <p:nvPr/>
        </p:nvSpPr>
        <p:spPr>
          <a:xfrm>
            <a:off x="11286574" y="3433238"/>
            <a:ext cx="650314" cy="862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05" y="0"/>
                </a:moveTo>
                <a:lnTo>
                  <a:pt x="0" y="9910"/>
                </a:lnTo>
                <a:lnTo>
                  <a:pt x="21600" y="21600"/>
                </a:lnTo>
              </a:path>
            </a:pathLst>
          </a:custGeom>
          <a:ln w="63500">
            <a:solidFill>
              <a:srgbClr val="000000"/>
            </a:solidFill>
            <a:miter lim="400000"/>
          </a:ln>
        </p:spPr>
        <p:txBody>
          <a:bodyPr lIns="50800" tIns="50800" rIns="50800" bIns="50800" anchor="ctr"/>
          <a:lstStyle/>
          <a:p>
            <a:pPr/>
          </a:p>
        </p:txBody>
      </p:sp>
      <p:sp>
        <p:nvSpPr>
          <p:cNvPr id="181" name="Line"/>
          <p:cNvSpPr/>
          <p:nvPr/>
        </p:nvSpPr>
        <p:spPr>
          <a:xfrm flipV="1">
            <a:off x="9086742" y="3517556"/>
            <a:ext cx="1" cy="598265"/>
          </a:xfrm>
          <a:prstGeom prst="line">
            <a:avLst/>
          </a:prstGeom>
          <a:ln w="63500">
            <a:solidFill>
              <a:srgbClr val="000000"/>
            </a:solidFill>
            <a:miter lim="400000"/>
          </a:ln>
        </p:spPr>
        <p:txBody>
          <a:bodyPr lIns="50800" tIns="50800" rIns="50800" bIns="50800" anchor="ctr"/>
          <a:lstStyle/>
          <a:p>
            <a:pPr/>
          </a:p>
        </p:txBody>
      </p:sp>
      <p:sp>
        <p:nvSpPr>
          <p:cNvPr id="182" name="Oval"/>
          <p:cNvSpPr/>
          <p:nvPr/>
        </p:nvSpPr>
        <p:spPr>
          <a:xfrm>
            <a:off x="10822533" y="3583849"/>
            <a:ext cx="450240" cy="459158"/>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183" name="Line"/>
          <p:cNvSpPr/>
          <p:nvPr/>
        </p:nvSpPr>
        <p:spPr>
          <a:xfrm>
            <a:off x="6772755" y="8087180"/>
            <a:ext cx="439915" cy="569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04" y="0"/>
                </a:moveTo>
                <a:lnTo>
                  <a:pt x="0" y="10785"/>
                </a:lnTo>
                <a:lnTo>
                  <a:pt x="21600" y="21600"/>
                </a:lnTo>
              </a:path>
            </a:pathLst>
          </a:custGeom>
          <a:ln w="63500">
            <a:solidFill>
              <a:srgbClr val="000000"/>
            </a:solidFill>
            <a:miter lim="400000"/>
          </a:ln>
        </p:spPr>
        <p:txBody>
          <a:bodyPr lIns="50800" tIns="50800" rIns="50800" bIns="50800" anchor="ctr"/>
          <a:lstStyle/>
          <a:p>
            <a:pPr/>
          </a:p>
        </p:txBody>
      </p:sp>
      <p:sp>
        <p:nvSpPr>
          <p:cNvPr id="184" name="Line"/>
          <p:cNvSpPr/>
          <p:nvPr/>
        </p:nvSpPr>
        <p:spPr>
          <a:xfrm>
            <a:off x="9083837" y="8096532"/>
            <a:ext cx="435134" cy="544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2236"/>
                </a:lnTo>
                <a:cubicBezTo>
                  <a:pt x="18068" y="13797"/>
                  <a:pt x="14537" y="15357"/>
                  <a:pt x="11005" y="16918"/>
                </a:cubicBezTo>
                <a:cubicBezTo>
                  <a:pt x="7473" y="18479"/>
                  <a:pt x="3942" y="20039"/>
                  <a:pt x="410" y="21600"/>
                </a:cubicBezTo>
              </a:path>
            </a:pathLst>
          </a:custGeom>
          <a:ln w="63500">
            <a:solidFill>
              <a:srgbClr val="000000"/>
            </a:solidFill>
            <a:miter lim="400000"/>
          </a:ln>
        </p:spPr>
        <p:txBody>
          <a:bodyPr lIns="50800" tIns="50800" rIns="50800" bIns="50800" anchor="ctr"/>
          <a:lstStyle/>
          <a:p>
            <a:pPr/>
          </a:p>
        </p:txBody>
      </p:sp>
      <p:sp>
        <p:nvSpPr>
          <p:cNvPr id="185" name="Line"/>
          <p:cNvSpPr/>
          <p:nvPr/>
        </p:nvSpPr>
        <p:spPr>
          <a:xfrm flipV="1">
            <a:off x="5017360" y="8073059"/>
            <a:ext cx="1" cy="598265"/>
          </a:xfrm>
          <a:prstGeom prst="line">
            <a:avLst/>
          </a:prstGeom>
          <a:ln w="63500">
            <a:solidFill>
              <a:srgbClr val="000000"/>
            </a:solidFill>
            <a:miter lim="400000"/>
          </a:ln>
        </p:spPr>
        <p:txBody>
          <a:bodyPr lIns="50800" tIns="50800" rIns="50800" bIns="50800" anchor="ctr"/>
          <a:lstStyle/>
          <a:p>
            <a:pPr/>
          </a:p>
        </p:txBody>
      </p:sp>
      <p:sp>
        <p:nvSpPr>
          <p:cNvPr id="186" name="Line"/>
          <p:cNvSpPr/>
          <p:nvPr/>
        </p:nvSpPr>
        <p:spPr>
          <a:xfrm flipV="1">
            <a:off x="17988664" y="8114123"/>
            <a:ext cx="1" cy="598265"/>
          </a:xfrm>
          <a:prstGeom prst="line">
            <a:avLst/>
          </a:prstGeom>
          <a:ln w="63500">
            <a:solidFill>
              <a:srgbClr val="000000"/>
            </a:solidFill>
            <a:miter lim="400000"/>
          </a:ln>
        </p:spPr>
        <p:txBody>
          <a:bodyPr lIns="50800" tIns="50800" rIns="50800" bIns="50800" anchor="ctr"/>
          <a:lstStyle/>
          <a:p>
            <a:pPr/>
          </a:p>
        </p:txBody>
      </p:sp>
      <p:sp>
        <p:nvSpPr>
          <p:cNvPr id="187" name="Line"/>
          <p:cNvSpPr/>
          <p:nvPr/>
        </p:nvSpPr>
        <p:spPr>
          <a:xfrm flipV="1">
            <a:off x="9322018" y="3509024"/>
            <a:ext cx="1" cy="598265"/>
          </a:xfrm>
          <a:prstGeom prst="line">
            <a:avLst/>
          </a:prstGeom>
          <a:ln w="63500">
            <a:solidFill>
              <a:srgbClr val="000000"/>
            </a:solidFill>
            <a:miter lim="400000"/>
          </a:ln>
        </p:spPr>
        <p:txBody>
          <a:bodyPr lIns="50800" tIns="50800" rIns="50800" bIns="50800" anchor="ctr"/>
          <a:lstStyle/>
          <a:p>
            <a:pPr/>
          </a:p>
        </p:txBody>
      </p:sp>
      <p:sp>
        <p:nvSpPr>
          <p:cNvPr id="188" name="Line"/>
          <p:cNvSpPr/>
          <p:nvPr/>
        </p:nvSpPr>
        <p:spPr>
          <a:xfrm flipV="1">
            <a:off x="5217477" y="8078207"/>
            <a:ext cx="1" cy="598265"/>
          </a:xfrm>
          <a:prstGeom prst="line">
            <a:avLst/>
          </a:prstGeom>
          <a:ln w="63500">
            <a:solidFill>
              <a:srgbClr val="000000"/>
            </a:solidFill>
            <a:miter lim="400000"/>
          </a:ln>
        </p:spPr>
        <p:txBody>
          <a:bodyPr lIns="50800" tIns="50800" rIns="50800" bIns="50800" anchor="ctr"/>
          <a:lstStyle/>
          <a:p>
            <a:pPr/>
          </a:p>
        </p:txBody>
      </p:sp>
      <p:sp>
        <p:nvSpPr>
          <p:cNvPr id="189" name="Line"/>
          <p:cNvSpPr/>
          <p:nvPr/>
        </p:nvSpPr>
        <p:spPr>
          <a:xfrm flipV="1">
            <a:off x="11722985" y="8060936"/>
            <a:ext cx="1" cy="598265"/>
          </a:xfrm>
          <a:prstGeom prst="line">
            <a:avLst/>
          </a:prstGeom>
          <a:ln w="63500">
            <a:solidFill>
              <a:srgbClr val="000000"/>
            </a:solidFill>
            <a:miter lim="400000"/>
          </a:ln>
        </p:spPr>
        <p:txBody>
          <a:bodyPr lIns="50800" tIns="50800" rIns="50800" bIns="50800" anchor="ctr"/>
          <a:lstStyle/>
          <a:p>
            <a:pPr/>
          </a:p>
        </p:txBody>
      </p:sp>
      <p:sp>
        <p:nvSpPr>
          <p:cNvPr id="190" name="Oval"/>
          <p:cNvSpPr/>
          <p:nvPr/>
        </p:nvSpPr>
        <p:spPr>
          <a:xfrm>
            <a:off x="11237664" y="8147760"/>
            <a:ext cx="450240" cy="459158"/>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191" name="Line"/>
          <p:cNvSpPr/>
          <p:nvPr/>
        </p:nvSpPr>
        <p:spPr>
          <a:xfrm>
            <a:off x="15780483" y="3900080"/>
            <a:ext cx="4112027" cy="2982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396" y="225"/>
                </a:lnTo>
                <a:lnTo>
                  <a:pt x="21600" y="21600"/>
                </a:lnTo>
              </a:path>
            </a:pathLst>
          </a:custGeom>
          <a:ln w="63500">
            <a:solidFill>
              <a:srgbClr val="000000"/>
            </a:solidFill>
            <a:miter lim="400000"/>
          </a:ln>
        </p:spPr>
        <p:txBody>
          <a:bodyPr lIns="50800" tIns="50800" rIns="50800" bIns="50800" anchor="ctr"/>
          <a:lstStyle/>
          <a:p>
            <a:pPr/>
          </a:p>
        </p:txBody>
      </p:sp>
      <p:sp>
        <p:nvSpPr>
          <p:cNvPr id="192" name="Line"/>
          <p:cNvSpPr/>
          <p:nvPr/>
        </p:nvSpPr>
        <p:spPr>
          <a:xfrm>
            <a:off x="15347629" y="3508037"/>
            <a:ext cx="877282" cy="8087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94" y="0"/>
                </a:moveTo>
                <a:lnTo>
                  <a:pt x="21600" y="10484"/>
                </a:lnTo>
                <a:lnTo>
                  <a:pt x="9201" y="18837"/>
                </a:lnTo>
                <a:lnTo>
                  <a:pt x="0" y="21600"/>
                </a:lnTo>
              </a:path>
            </a:pathLst>
          </a:custGeom>
          <a:ln w="63500">
            <a:solidFill>
              <a:srgbClr val="000000"/>
            </a:solidFill>
            <a:miter lim="400000"/>
          </a:ln>
        </p:spPr>
        <p:txBody>
          <a:bodyPr lIns="50800" tIns="50800" rIns="50800" bIns="50800" anchor="ctr"/>
          <a:lstStyle/>
          <a:p>
            <a:pPr/>
          </a:p>
        </p:txBody>
      </p:sp>
      <p:sp>
        <p:nvSpPr>
          <p:cNvPr id="193" name="Oval"/>
          <p:cNvSpPr/>
          <p:nvPr/>
        </p:nvSpPr>
        <p:spPr>
          <a:xfrm>
            <a:off x="16192104" y="3685927"/>
            <a:ext cx="450240" cy="459158"/>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194" name="Line"/>
          <p:cNvSpPr/>
          <p:nvPr/>
        </p:nvSpPr>
        <p:spPr>
          <a:xfrm>
            <a:off x="19580973" y="6459727"/>
            <a:ext cx="628723" cy="1"/>
          </a:xfrm>
          <a:prstGeom prst="line">
            <a:avLst/>
          </a:prstGeom>
          <a:ln w="63500">
            <a:solidFill>
              <a:srgbClr val="000000"/>
            </a:solidFill>
            <a:miter lim="400000"/>
          </a:ln>
        </p:spPr>
        <p:txBody>
          <a:bodyPr lIns="50800" tIns="50800" rIns="50800" bIns="50800" anchor="ctr"/>
          <a:lstStyle/>
          <a:p>
            <a:pPr/>
          </a:p>
        </p:txBody>
      </p:sp>
      <p:sp>
        <p:nvSpPr>
          <p:cNvPr id="195" name="Line"/>
          <p:cNvSpPr/>
          <p:nvPr/>
        </p:nvSpPr>
        <p:spPr>
          <a:xfrm>
            <a:off x="19580973" y="6250799"/>
            <a:ext cx="628723" cy="1"/>
          </a:xfrm>
          <a:prstGeom prst="line">
            <a:avLst/>
          </a:prstGeom>
          <a:ln w="63500">
            <a:solidFill>
              <a:srgbClr val="000000"/>
            </a:solidFill>
            <a:miter lim="400000"/>
          </a:ln>
        </p:spPr>
        <p:txBody>
          <a:bodyPr lIns="50800" tIns="50800" rIns="50800" bIns="50800" anchor="ctr"/>
          <a:lstStyle/>
          <a:p>
            <a:pPr/>
          </a:p>
        </p:txBody>
      </p:sp>
      <p:sp>
        <p:nvSpPr>
          <p:cNvPr id="196" name="Has"/>
          <p:cNvSpPr txBox="1"/>
          <p:nvPr/>
        </p:nvSpPr>
        <p:spPr>
          <a:xfrm>
            <a:off x="13892724" y="9485023"/>
            <a:ext cx="590399"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Has</a:t>
            </a:r>
          </a:p>
        </p:txBody>
      </p:sp>
      <p:sp>
        <p:nvSpPr>
          <p:cNvPr id="197" name="Plays"/>
          <p:cNvSpPr txBox="1"/>
          <p:nvPr/>
        </p:nvSpPr>
        <p:spPr>
          <a:xfrm>
            <a:off x="5514079" y="7915896"/>
            <a:ext cx="75524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Plays</a:t>
            </a:r>
          </a:p>
        </p:txBody>
      </p:sp>
      <p:sp>
        <p:nvSpPr>
          <p:cNvPr id="198" name="In"/>
          <p:cNvSpPr txBox="1"/>
          <p:nvPr/>
        </p:nvSpPr>
        <p:spPr>
          <a:xfrm>
            <a:off x="10300282" y="7915896"/>
            <a:ext cx="335027"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a:t>
            </a:r>
          </a:p>
        </p:txBody>
      </p:sp>
      <p:sp>
        <p:nvSpPr>
          <p:cNvPr id="199" name="Has"/>
          <p:cNvSpPr txBox="1"/>
          <p:nvPr/>
        </p:nvSpPr>
        <p:spPr>
          <a:xfrm>
            <a:off x="16711941" y="7915896"/>
            <a:ext cx="590398"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Has</a:t>
            </a:r>
          </a:p>
        </p:txBody>
      </p:sp>
      <p:sp>
        <p:nvSpPr>
          <p:cNvPr id="200" name="Are recorded"/>
          <p:cNvSpPr txBox="1"/>
          <p:nvPr/>
        </p:nvSpPr>
        <p:spPr>
          <a:xfrm>
            <a:off x="9305463" y="3149516"/>
            <a:ext cx="173817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Are recorded</a:t>
            </a:r>
          </a:p>
        </p:txBody>
      </p:sp>
      <p:sp>
        <p:nvSpPr>
          <p:cNvPr id="201" name="Watch"/>
          <p:cNvSpPr txBox="1"/>
          <p:nvPr/>
        </p:nvSpPr>
        <p:spPr>
          <a:xfrm>
            <a:off x="18920748" y="3357789"/>
            <a:ext cx="871754"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Watch</a:t>
            </a:r>
          </a:p>
        </p:txBody>
      </p:sp>
      <p:sp>
        <p:nvSpPr>
          <p:cNvPr id="202" name="Line"/>
          <p:cNvSpPr/>
          <p:nvPr/>
        </p:nvSpPr>
        <p:spPr>
          <a:xfrm>
            <a:off x="18012122" y="8038713"/>
            <a:ext cx="650104" cy="8107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05" y="0"/>
                </a:moveTo>
                <a:lnTo>
                  <a:pt x="0" y="9910"/>
                </a:lnTo>
                <a:lnTo>
                  <a:pt x="21600" y="21600"/>
                </a:lnTo>
              </a:path>
            </a:pathLst>
          </a:custGeom>
          <a:ln w="635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One-to-many Relationship"/>
          <p:cNvSpPr txBox="1"/>
          <p:nvPr>
            <p:ph type="title"/>
          </p:nvPr>
        </p:nvSpPr>
        <p:spPr>
          <a:xfrm>
            <a:off x="738569" y="869578"/>
            <a:ext cx="14226680" cy="1630681"/>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One-to-many Relationship</a:t>
            </a:r>
          </a:p>
        </p:txBody>
      </p:sp>
      <p:pic>
        <p:nvPicPr>
          <p:cNvPr id="205" name="c5129ccd12d6099deeb8b538bc2343f3.jpg" descr="c5129ccd12d6099deeb8b538bc2343f3.jpg"/>
          <p:cNvPicPr>
            <a:picLocks noChangeAspect="1"/>
          </p:cNvPicPr>
          <p:nvPr>
            <p:ph type="pic" idx="21"/>
          </p:nvPr>
        </p:nvPicPr>
        <p:blipFill>
          <a:blip r:embed="rId2">
            <a:extLst/>
          </a:blip>
          <a:srcRect l="24040" t="0" r="24040" b="0"/>
          <a:stretch>
            <a:fillRect/>
          </a:stretch>
        </p:blipFill>
        <p:spPr>
          <a:xfrm>
            <a:off x="14496784" y="-3976"/>
            <a:ext cx="9650923" cy="12140342"/>
          </a:xfrm>
          <a:prstGeom prst="rect">
            <a:avLst/>
          </a:prstGeom>
        </p:spPr>
      </p:pic>
      <p:sp>
        <p:nvSpPr>
          <p:cNvPr id="206" name="Netflix _Show…"/>
          <p:cNvSpPr txBox="1"/>
          <p:nvPr/>
        </p:nvSpPr>
        <p:spPr>
          <a:xfrm>
            <a:off x="1162176" y="5914992"/>
            <a:ext cx="3460711" cy="20142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 _Show</a:t>
            </a:r>
          </a:p>
          <a:p>
            <a:pPr defTabSz="584200">
              <a:lnSpc>
                <a:spcPct val="20000"/>
              </a:lnSpc>
              <a:spcBef>
                <a:spcPts val="2400"/>
              </a:spcBef>
              <a:defRPr sz="2400" u="sng">
                <a:solidFill>
                  <a:srgbClr val="FFFFFF"/>
                </a:solidFill>
              </a:defRPr>
            </a:pPr>
            <a:r>
              <a:t>ShowID</a:t>
            </a:r>
          </a:p>
          <a:p>
            <a:pPr defTabSz="584200">
              <a:lnSpc>
                <a:spcPct val="20000"/>
              </a:lnSpc>
              <a:spcBef>
                <a:spcPts val="2400"/>
              </a:spcBef>
              <a:defRPr sz="2400">
                <a:solidFill>
                  <a:srgbClr val="FFFFFF"/>
                </a:solidFill>
              </a:defRPr>
            </a:pPr>
            <a:r>
              <a:t>ShowName</a:t>
            </a:r>
          </a:p>
          <a:p>
            <a:pPr defTabSz="584200">
              <a:lnSpc>
                <a:spcPct val="20000"/>
              </a:lnSpc>
              <a:spcBef>
                <a:spcPts val="2400"/>
              </a:spcBef>
              <a:defRPr sz="2400">
                <a:solidFill>
                  <a:srgbClr val="FFFFFF"/>
                </a:solidFill>
              </a:defRPr>
            </a:pPr>
            <a:r>
              <a:t>ShowType</a:t>
            </a:r>
          </a:p>
        </p:txBody>
      </p:sp>
      <p:sp>
        <p:nvSpPr>
          <p:cNvPr id="207" name="Netflix _Rating…"/>
          <p:cNvSpPr txBox="1"/>
          <p:nvPr/>
        </p:nvSpPr>
        <p:spPr>
          <a:xfrm>
            <a:off x="1081252" y="9599791"/>
            <a:ext cx="3622558" cy="20142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 _Rating</a:t>
            </a:r>
          </a:p>
          <a:p>
            <a:pPr defTabSz="584200">
              <a:lnSpc>
                <a:spcPct val="20000"/>
              </a:lnSpc>
              <a:spcBef>
                <a:spcPts val="2400"/>
              </a:spcBef>
              <a:defRPr sz="3000" u="sng">
                <a:solidFill>
                  <a:srgbClr val="FFFFFF"/>
                </a:solidFill>
              </a:defRPr>
            </a:pPr>
            <a:r>
              <a:rPr sz="2400"/>
              <a:t>ShowID</a:t>
            </a:r>
          </a:p>
          <a:p>
            <a:pPr defTabSz="584200">
              <a:lnSpc>
                <a:spcPct val="20000"/>
              </a:lnSpc>
              <a:spcBef>
                <a:spcPts val="2400"/>
              </a:spcBef>
              <a:defRPr sz="2400">
                <a:solidFill>
                  <a:srgbClr val="FFFFFF"/>
                </a:solidFill>
              </a:defRPr>
            </a:pPr>
            <a:r>
              <a:t>IDMB_rate</a:t>
            </a:r>
          </a:p>
          <a:p>
            <a:pPr defTabSz="584200">
              <a:lnSpc>
                <a:spcPct val="20000"/>
              </a:lnSpc>
              <a:spcBef>
                <a:spcPts val="2400"/>
              </a:spcBef>
              <a:defRPr sz="2400">
                <a:solidFill>
                  <a:srgbClr val="FFFFFF"/>
                </a:solidFill>
              </a:defRPr>
            </a:pPr>
            <a:r>
              <a:t>Maturity_rate</a:t>
            </a:r>
          </a:p>
        </p:txBody>
      </p:sp>
      <p:sp>
        <p:nvSpPr>
          <p:cNvPr id="208" name="Line"/>
          <p:cNvSpPr/>
          <p:nvPr/>
        </p:nvSpPr>
        <p:spPr>
          <a:xfrm flipH="1">
            <a:off x="2892530" y="7876406"/>
            <a:ext cx="1" cy="1833882"/>
          </a:xfrm>
          <a:prstGeom prst="line">
            <a:avLst/>
          </a:prstGeom>
          <a:ln w="63500">
            <a:solidFill>
              <a:srgbClr val="000000"/>
            </a:solidFill>
            <a:miter lim="400000"/>
          </a:ln>
        </p:spPr>
        <p:txBody>
          <a:bodyPr lIns="50800" tIns="50800" rIns="50800" bIns="50800" anchor="ctr"/>
          <a:lstStyle/>
          <a:p>
            <a:pPr/>
          </a:p>
        </p:txBody>
      </p:sp>
      <p:sp>
        <p:nvSpPr>
          <p:cNvPr id="209" name="Triangle"/>
          <p:cNvSpPr/>
          <p:nvPr/>
        </p:nvSpPr>
        <p:spPr>
          <a:xfrm>
            <a:off x="2540869" y="9227115"/>
            <a:ext cx="714773" cy="431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210" name="Line"/>
          <p:cNvSpPr/>
          <p:nvPr/>
        </p:nvSpPr>
        <p:spPr>
          <a:xfrm>
            <a:off x="2578168" y="8163543"/>
            <a:ext cx="628723" cy="1"/>
          </a:xfrm>
          <a:prstGeom prst="line">
            <a:avLst/>
          </a:prstGeom>
          <a:ln w="63500">
            <a:solidFill>
              <a:srgbClr val="000000"/>
            </a:solidFill>
            <a:miter lim="400000"/>
          </a:ln>
        </p:spPr>
        <p:txBody>
          <a:bodyPr lIns="50800" tIns="50800" rIns="50800" bIns="50800" anchor="ctr"/>
          <a:lstStyle/>
          <a:p>
            <a:pPr/>
          </a:p>
        </p:txBody>
      </p:sp>
      <p:sp>
        <p:nvSpPr>
          <p:cNvPr id="211" name="Oval"/>
          <p:cNvSpPr/>
          <p:nvPr/>
        </p:nvSpPr>
        <p:spPr>
          <a:xfrm>
            <a:off x="2667411" y="8818912"/>
            <a:ext cx="450240" cy="432523"/>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212" name="One-to-many relationship ERD between netflix_show and netflix_rating (one show can have many ratings) as shown in the ERD and realisation in tables:"/>
          <p:cNvSpPr txBox="1"/>
          <p:nvPr/>
        </p:nvSpPr>
        <p:spPr>
          <a:xfrm>
            <a:off x="941985" y="2793331"/>
            <a:ext cx="12931551" cy="25920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718457" indent="-718457" algn="l" defTabSz="584200">
              <a:lnSpc>
                <a:spcPct val="90000"/>
              </a:lnSpc>
              <a:buClr>
                <a:srgbClr val="000000"/>
              </a:buClr>
              <a:buSzPct val="250000"/>
              <a:buChar char="-"/>
              <a:defRPr spc="-44" sz="4400">
                <a:latin typeface="Proxima Nova Semibold"/>
                <a:ea typeface="Proxima Nova Semibold"/>
                <a:cs typeface="Proxima Nova Semibold"/>
                <a:sym typeface="Proxima Nova Semibold"/>
              </a:defRPr>
            </a:lvl1pPr>
          </a:lstStyle>
          <a:p>
            <a:pPr/>
            <a:r>
              <a:t>One-to-many relationship ERD between netflix_show and netflix_rating (one show can have many ratings) as shown in the ERD and realisation in tables:</a:t>
            </a:r>
          </a:p>
        </p:txBody>
      </p:sp>
      <p:pic>
        <p:nvPicPr>
          <p:cNvPr id="213" name="Screen Shot 2021-04-28 at 3.05.37 pm.png" descr="Screen Shot 2021-04-28 at 3.05.37 pm.png"/>
          <p:cNvPicPr>
            <a:picLocks noChangeAspect="1"/>
          </p:cNvPicPr>
          <p:nvPr/>
        </p:nvPicPr>
        <p:blipFill>
          <a:blip r:embed="rId3">
            <a:extLst/>
          </a:blip>
          <a:stretch>
            <a:fillRect/>
          </a:stretch>
        </p:blipFill>
        <p:spPr>
          <a:xfrm>
            <a:off x="6969158" y="5678473"/>
            <a:ext cx="6231729" cy="701495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Many-to-many Relationship"/>
          <p:cNvSpPr txBox="1"/>
          <p:nvPr>
            <p:ph type="title"/>
          </p:nvPr>
        </p:nvSpPr>
        <p:spPr>
          <a:xfrm>
            <a:off x="738569" y="869578"/>
            <a:ext cx="14226680" cy="1630681"/>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Many-to-many Relationship</a:t>
            </a:r>
          </a:p>
        </p:txBody>
      </p:sp>
      <p:sp>
        <p:nvSpPr>
          <p:cNvPr id="216" name="Many-to-many relationship ERD between netflix_customer and show_detail (one customer can stream many shows, and one show can be watched by many customers) as shown in the ERD and realisation in tables:"/>
          <p:cNvSpPr txBox="1"/>
          <p:nvPr/>
        </p:nvSpPr>
        <p:spPr>
          <a:xfrm>
            <a:off x="1225552" y="2753668"/>
            <a:ext cx="21932896" cy="19862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718457" indent="-718457" algn="l" defTabSz="584200">
              <a:lnSpc>
                <a:spcPct val="90000"/>
              </a:lnSpc>
              <a:buClr>
                <a:srgbClr val="000000"/>
              </a:buClr>
              <a:buSzPct val="250000"/>
              <a:buChar char="-"/>
              <a:defRPr spc="-44" sz="4400">
                <a:latin typeface="Proxima Nova Semibold"/>
                <a:ea typeface="Proxima Nova Semibold"/>
                <a:cs typeface="Proxima Nova Semibold"/>
                <a:sym typeface="Proxima Nova Semibold"/>
              </a:defRPr>
            </a:lvl1pPr>
          </a:lstStyle>
          <a:p>
            <a:pPr/>
            <a:r>
              <a:t>Many-to-many relationship ERD between netflix_customer and show_detail (one customer can stream many shows, and one show can be watched by many customers) as shown in the ERD and realisation in tables:</a:t>
            </a:r>
          </a:p>
        </p:txBody>
      </p:sp>
      <p:sp>
        <p:nvSpPr>
          <p:cNvPr id="217" name="CUSTOMER _Watch…"/>
          <p:cNvSpPr txBox="1"/>
          <p:nvPr/>
        </p:nvSpPr>
        <p:spPr>
          <a:xfrm>
            <a:off x="7847540" y="5333834"/>
            <a:ext cx="4114090" cy="239268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CUSTOMER _Watch</a:t>
            </a:r>
          </a:p>
          <a:p>
            <a:pPr defTabSz="584200">
              <a:lnSpc>
                <a:spcPct val="20000"/>
              </a:lnSpc>
              <a:spcBef>
                <a:spcPts val="2400"/>
              </a:spcBef>
              <a:defRPr sz="2400" u="sng">
                <a:solidFill>
                  <a:srgbClr val="FFFFFF"/>
                </a:solidFill>
              </a:defRPr>
            </a:pPr>
            <a:r>
              <a:t>CustomerID</a:t>
            </a:r>
          </a:p>
          <a:p>
            <a:pPr defTabSz="584200">
              <a:lnSpc>
                <a:spcPct val="20000"/>
              </a:lnSpc>
              <a:spcBef>
                <a:spcPts val="2400"/>
              </a:spcBef>
              <a:defRPr sz="2400" u="sng">
                <a:solidFill>
                  <a:srgbClr val="FFFFFF"/>
                </a:solidFill>
              </a:defRPr>
            </a:pPr>
            <a:r>
              <a:t>ShowDe_ID</a:t>
            </a:r>
          </a:p>
          <a:p>
            <a:pPr defTabSz="584200">
              <a:lnSpc>
                <a:spcPct val="20000"/>
              </a:lnSpc>
              <a:spcBef>
                <a:spcPts val="2400"/>
              </a:spcBef>
              <a:defRPr sz="2400">
                <a:solidFill>
                  <a:srgbClr val="FFFFFF"/>
                </a:solidFill>
              </a:defRPr>
            </a:pPr>
            <a:r>
              <a:t>DateWatch</a:t>
            </a:r>
          </a:p>
          <a:p>
            <a:pPr defTabSz="584200">
              <a:lnSpc>
                <a:spcPct val="20000"/>
              </a:lnSpc>
              <a:spcBef>
                <a:spcPts val="2400"/>
              </a:spcBef>
              <a:defRPr sz="2400">
                <a:solidFill>
                  <a:srgbClr val="FFFFFF"/>
                </a:solidFill>
              </a:defRPr>
            </a:pPr>
            <a:r>
              <a:t>Device</a:t>
            </a:r>
          </a:p>
        </p:txBody>
      </p:sp>
      <p:sp>
        <p:nvSpPr>
          <p:cNvPr id="218" name="Netflix_CUSTOMER…"/>
          <p:cNvSpPr txBox="1"/>
          <p:nvPr/>
        </p:nvSpPr>
        <p:spPr>
          <a:xfrm>
            <a:off x="1249899" y="5144604"/>
            <a:ext cx="4304285" cy="277114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Netflix_CUSTOMER </a:t>
            </a:r>
          </a:p>
          <a:p>
            <a:pPr defTabSz="584200">
              <a:lnSpc>
                <a:spcPct val="20000"/>
              </a:lnSpc>
              <a:spcBef>
                <a:spcPts val="2400"/>
              </a:spcBef>
              <a:defRPr sz="2400" u="sng">
                <a:solidFill>
                  <a:srgbClr val="FFFFFF"/>
                </a:solidFill>
              </a:defRPr>
            </a:pPr>
            <a:r>
              <a:t>CustomerID</a:t>
            </a:r>
          </a:p>
          <a:p>
            <a:pPr defTabSz="584200">
              <a:lnSpc>
                <a:spcPct val="20000"/>
              </a:lnSpc>
              <a:spcBef>
                <a:spcPts val="2400"/>
              </a:spcBef>
              <a:defRPr sz="2400">
                <a:solidFill>
                  <a:srgbClr val="FFFFFF"/>
                </a:solidFill>
              </a:defRPr>
            </a:pPr>
            <a:r>
              <a:t>CusName</a:t>
            </a:r>
          </a:p>
          <a:p>
            <a:pPr defTabSz="584200">
              <a:lnSpc>
                <a:spcPct val="20000"/>
              </a:lnSpc>
              <a:spcBef>
                <a:spcPts val="2400"/>
              </a:spcBef>
              <a:defRPr sz="2400">
                <a:solidFill>
                  <a:srgbClr val="FFFFFF"/>
                </a:solidFill>
              </a:defRPr>
            </a:pPr>
            <a:r>
              <a:t>Age</a:t>
            </a:r>
          </a:p>
          <a:p>
            <a:pPr defTabSz="584200">
              <a:lnSpc>
                <a:spcPct val="20000"/>
              </a:lnSpc>
              <a:spcBef>
                <a:spcPts val="2400"/>
              </a:spcBef>
              <a:defRPr sz="2400">
                <a:solidFill>
                  <a:srgbClr val="FFFFFF"/>
                </a:solidFill>
              </a:defRPr>
            </a:pPr>
            <a:r>
              <a:t>Location</a:t>
            </a:r>
          </a:p>
          <a:p>
            <a:pPr defTabSz="584200">
              <a:lnSpc>
                <a:spcPct val="20000"/>
              </a:lnSpc>
              <a:spcBef>
                <a:spcPts val="2400"/>
              </a:spcBef>
              <a:defRPr sz="2400">
                <a:solidFill>
                  <a:srgbClr val="FFFFFF"/>
                </a:solidFill>
              </a:defRPr>
            </a:pPr>
            <a:r>
              <a:t>Email</a:t>
            </a:r>
          </a:p>
        </p:txBody>
      </p:sp>
      <p:sp>
        <p:nvSpPr>
          <p:cNvPr id="219" name="Line"/>
          <p:cNvSpPr/>
          <p:nvPr/>
        </p:nvSpPr>
        <p:spPr>
          <a:xfrm>
            <a:off x="5106316" y="6431356"/>
            <a:ext cx="3177744" cy="1"/>
          </a:xfrm>
          <a:prstGeom prst="line">
            <a:avLst/>
          </a:prstGeom>
          <a:ln w="63500">
            <a:solidFill>
              <a:srgbClr val="000000"/>
            </a:solidFill>
            <a:miter lim="400000"/>
          </a:ln>
        </p:spPr>
        <p:txBody>
          <a:bodyPr lIns="50800" tIns="50800" rIns="50800" bIns="50800" anchor="ctr"/>
          <a:lstStyle/>
          <a:p>
            <a:pPr/>
          </a:p>
        </p:txBody>
      </p:sp>
      <p:sp>
        <p:nvSpPr>
          <p:cNvPr id="220" name="Line"/>
          <p:cNvSpPr/>
          <p:nvPr/>
        </p:nvSpPr>
        <p:spPr>
          <a:xfrm>
            <a:off x="7478915" y="6034389"/>
            <a:ext cx="650314" cy="862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105" y="0"/>
                </a:moveTo>
                <a:lnTo>
                  <a:pt x="0" y="9910"/>
                </a:lnTo>
                <a:lnTo>
                  <a:pt x="21600" y="21600"/>
                </a:lnTo>
              </a:path>
            </a:pathLst>
          </a:custGeom>
          <a:ln w="63500">
            <a:solidFill>
              <a:srgbClr val="000000"/>
            </a:solidFill>
            <a:miter lim="400000"/>
          </a:ln>
        </p:spPr>
        <p:txBody>
          <a:bodyPr lIns="50800" tIns="50800" rIns="50800" bIns="50800" anchor="ctr"/>
          <a:lstStyle/>
          <a:p>
            <a:pPr/>
          </a:p>
        </p:txBody>
      </p:sp>
      <p:sp>
        <p:nvSpPr>
          <p:cNvPr id="221" name="Line"/>
          <p:cNvSpPr/>
          <p:nvPr/>
        </p:nvSpPr>
        <p:spPr>
          <a:xfrm flipV="1">
            <a:off x="5791204" y="6132224"/>
            <a:ext cx="1" cy="598265"/>
          </a:xfrm>
          <a:prstGeom prst="line">
            <a:avLst/>
          </a:prstGeom>
          <a:ln w="63500">
            <a:solidFill>
              <a:srgbClr val="000000"/>
            </a:solidFill>
            <a:miter lim="400000"/>
          </a:ln>
        </p:spPr>
        <p:txBody>
          <a:bodyPr lIns="50800" tIns="50800" rIns="50800" bIns="50800" anchor="ctr"/>
          <a:lstStyle/>
          <a:p>
            <a:pPr/>
          </a:p>
        </p:txBody>
      </p:sp>
      <p:sp>
        <p:nvSpPr>
          <p:cNvPr id="222" name="Oval"/>
          <p:cNvSpPr/>
          <p:nvPr/>
        </p:nvSpPr>
        <p:spPr>
          <a:xfrm>
            <a:off x="7039249" y="6201777"/>
            <a:ext cx="450240" cy="459158"/>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223" name="Line"/>
          <p:cNvSpPr/>
          <p:nvPr/>
        </p:nvSpPr>
        <p:spPr>
          <a:xfrm flipV="1">
            <a:off x="5992591" y="6132224"/>
            <a:ext cx="1" cy="598265"/>
          </a:xfrm>
          <a:prstGeom prst="line">
            <a:avLst/>
          </a:prstGeom>
          <a:ln w="63500">
            <a:solidFill>
              <a:srgbClr val="000000"/>
            </a:solidFill>
            <a:miter lim="400000"/>
          </a:ln>
        </p:spPr>
        <p:txBody>
          <a:bodyPr lIns="50800" tIns="50800" rIns="50800" bIns="50800" anchor="ctr"/>
          <a:lstStyle/>
          <a:p>
            <a:pPr/>
          </a:p>
        </p:txBody>
      </p:sp>
      <p:sp>
        <p:nvSpPr>
          <p:cNvPr id="224" name="Show_detail…"/>
          <p:cNvSpPr txBox="1"/>
          <p:nvPr/>
        </p:nvSpPr>
        <p:spPr>
          <a:xfrm>
            <a:off x="8434381" y="9363922"/>
            <a:ext cx="2940407" cy="390652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cap="all" sz="3200">
                <a:solidFill>
                  <a:srgbClr val="FFFFFF"/>
                </a:solidFill>
                <a:latin typeface="Proxima Nova Extrabold"/>
                <a:ea typeface="Proxima Nova Extrabold"/>
                <a:cs typeface="Proxima Nova Extrabold"/>
                <a:sym typeface="Proxima Nova Extrabold"/>
              </a:defRPr>
            </a:pPr>
            <a:r>
              <a:t>Show_detail</a:t>
            </a:r>
          </a:p>
          <a:p>
            <a:pPr defTabSz="584200">
              <a:lnSpc>
                <a:spcPct val="20000"/>
              </a:lnSpc>
              <a:spcBef>
                <a:spcPts val="2400"/>
              </a:spcBef>
              <a:defRPr sz="2400" u="sng">
                <a:solidFill>
                  <a:srgbClr val="FFFFFF"/>
                </a:solidFill>
              </a:defRPr>
            </a:pPr>
            <a:r>
              <a:t>ShowID</a:t>
            </a:r>
          </a:p>
          <a:p>
            <a:pPr defTabSz="584200">
              <a:lnSpc>
                <a:spcPct val="20000"/>
              </a:lnSpc>
              <a:spcBef>
                <a:spcPts val="2400"/>
              </a:spcBef>
              <a:defRPr sz="2400" u="sng">
                <a:solidFill>
                  <a:srgbClr val="FFFFFF"/>
                </a:solidFill>
              </a:defRPr>
            </a:pPr>
            <a:r>
              <a:t>ShowDe_ID</a:t>
            </a:r>
          </a:p>
          <a:p>
            <a:pPr defTabSz="584200">
              <a:lnSpc>
                <a:spcPct val="20000"/>
              </a:lnSpc>
              <a:spcBef>
                <a:spcPts val="2400"/>
              </a:spcBef>
              <a:defRPr sz="2400">
                <a:solidFill>
                  <a:srgbClr val="FFFFFF"/>
                </a:solidFill>
              </a:defRPr>
            </a:pPr>
            <a:r>
              <a:t>Season</a:t>
            </a:r>
          </a:p>
          <a:p>
            <a:pPr defTabSz="584200">
              <a:lnSpc>
                <a:spcPct val="20000"/>
              </a:lnSpc>
              <a:spcBef>
                <a:spcPts val="2400"/>
              </a:spcBef>
              <a:defRPr sz="2400">
                <a:solidFill>
                  <a:srgbClr val="FFFFFF"/>
                </a:solidFill>
              </a:defRPr>
            </a:pPr>
            <a:r>
              <a:t>Episode</a:t>
            </a:r>
          </a:p>
          <a:p>
            <a:pPr defTabSz="584200">
              <a:lnSpc>
                <a:spcPct val="20000"/>
              </a:lnSpc>
              <a:spcBef>
                <a:spcPts val="2400"/>
              </a:spcBef>
              <a:defRPr sz="2400">
                <a:solidFill>
                  <a:srgbClr val="FFFFFF"/>
                </a:solidFill>
              </a:defRPr>
            </a:pPr>
            <a:r>
              <a:t>Length</a:t>
            </a:r>
          </a:p>
          <a:p>
            <a:pPr defTabSz="584200">
              <a:lnSpc>
                <a:spcPct val="20000"/>
              </a:lnSpc>
              <a:spcBef>
                <a:spcPts val="2400"/>
              </a:spcBef>
              <a:defRPr sz="2400">
                <a:solidFill>
                  <a:srgbClr val="FFFFFF"/>
                </a:solidFill>
              </a:defRPr>
            </a:pPr>
            <a:r>
              <a:t>Description</a:t>
            </a:r>
          </a:p>
          <a:p>
            <a:pPr defTabSz="584200">
              <a:lnSpc>
                <a:spcPct val="20000"/>
              </a:lnSpc>
              <a:spcBef>
                <a:spcPts val="2400"/>
              </a:spcBef>
              <a:defRPr sz="2400">
                <a:solidFill>
                  <a:srgbClr val="FFFFFF"/>
                </a:solidFill>
              </a:defRPr>
            </a:pPr>
            <a:r>
              <a:t>Year_published</a:t>
            </a:r>
          </a:p>
          <a:p>
            <a:pPr defTabSz="584200">
              <a:lnSpc>
                <a:spcPct val="20000"/>
              </a:lnSpc>
              <a:spcBef>
                <a:spcPts val="2400"/>
              </a:spcBef>
              <a:defRPr sz="2400">
                <a:solidFill>
                  <a:srgbClr val="FFFFFF"/>
                </a:solidFill>
              </a:defRPr>
            </a:pPr>
            <a:r>
              <a:t>Genre</a:t>
            </a:r>
          </a:p>
        </p:txBody>
      </p:sp>
      <p:pic>
        <p:nvPicPr>
          <p:cNvPr id="225" name="Screen Shot 2021-04-28 at 3.16.11 pm.png" descr="Screen Shot 2021-04-28 at 3.16.11 pm.png"/>
          <p:cNvPicPr>
            <a:picLocks noChangeAspect="1"/>
          </p:cNvPicPr>
          <p:nvPr/>
        </p:nvPicPr>
        <p:blipFill>
          <a:blip r:embed="rId2">
            <a:extLst/>
          </a:blip>
          <a:stretch>
            <a:fillRect/>
          </a:stretch>
        </p:blipFill>
        <p:spPr>
          <a:xfrm>
            <a:off x="12726581" y="5786035"/>
            <a:ext cx="11709334" cy="6885370"/>
          </a:xfrm>
          <a:prstGeom prst="rect">
            <a:avLst/>
          </a:prstGeom>
          <a:ln w="12700">
            <a:miter lim="400000"/>
          </a:ln>
        </p:spPr>
      </p:pic>
      <p:sp>
        <p:nvSpPr>
          <p:cNvPr id="226" name="Line"/>
          <p:cNvSpPr/>
          <p:nvPr/>
        </p:nvSpPr>
        <p:spPr>
          <a:xfrm>
            <a:off x="9898859" y="7620069"/>
            <a:ext cx="1" cy="1833883"/>
          </a:xfrm>
          <a:prstGeom prst="line">
            <a:avLst/>
          </a:prstGeom>
          <a:ln w="63500">
            <a:solidFill>
              <a:srgbClr val="000000"/>
            </a:solidFill>
            <a:miter lim="400000"/>
          </a:ln>
        </p:spPr>
        <p:txBody>
          <a:bodyPr lIns="50800" tIns="50800" rIns="50800" bIns="50800" anchor="ctr"/>
          <a:lstStyle/>
          <a:p>
            <a:pPr/>
          </a:p>
        </p:txBody>
      </p:sp>
      <p:sp>
        <p:nvSpPr>
          <p:cNvPr id="227" name="Triangle"/>
          <p:cNvSpPr/>
          <p:nvPr/>
        </p:nvSpPr>
        <p:spPr>
          <a:xfrm>
            <a:off x="9641061" y="7687932"/>
            <a:ext cx="515597" cy="403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21600" y="0"/>
                </a:lnTo>
                <a:lnTo>
                  <a:pt x="0" y="0"/>
                </a:lnTo>
                <a:close/>
              </a:path>
            </a:pathLst>
          </a:cu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228" name="Line"/>
          <p:cNvSpPr/>
          <p:nvPr/>
        </p:nvSpPr>
        <p:spPr>
          <a:xfrm>
            <a:off x="9584498" y="9162675"/>
            <a:ext cx="628723" cy="1"/>
          </a:xfrm>
          <a:prstGeom prst="line">
            <a:avLst/>
          </a:prstGeom>
          <a:ln w="63500">
            <a:solidFill>
              <a:srgbClr val="000000"/>
            </a:solidFill>
            <a:miter lim="400000"/>
          </a:ln>
        </p:spPr>
        <p:txBody>
          <a:bodyPr lIns="50800" tIns="50800" rIns="50800" bIns="50800" anchor="ctr"/>
          <a:lstStyle/>
          <a:p>
            <a:pPr/>
          </a:p>
        </p:txBody>
      </p:sp>
      <p:sp>
        <p:nvSpPr>
          <p:cNvPr id="229" name="Oval"/>
          <p:cNvSpPr/>
          <p:nvPr/>
        </p:nvSpPr>
        <p:spPr>
          <a:xfrm>
            <a:off x="9673739" y="8044784"/>
            <a:ext cx="450240" cy="432523"/>
          </a:xfrm>
          <a:prstGeom prst="ellipse">
            <a:avLst/>
          </a:prstGeom>
          <a:ln w="63500">
            <a:solidFill>
              <a:srgbClr val="000000"/>
            </a:solidFill>
            <a:miter lim="400000"/>
          </a:ln>
        </p:spPr>
        <p:txBody>
          <a:bodyPr lIns="50800" tIns="50800" rIns="50800" bIns="50800" anchor="ctr"/>
          <a:lstStyle/>
          <a:p>
            <a:pPr>
              <a:lnSpc>
                <a:spcPct val="120000"/>
              </a:lnSpc>
              <a:defRPr cap="all" sz="3000">
                <a:solidFill>
                  <a:srgbClr val="FFFFFF"/>
                </a:solidFill>
                <a:latin typeface="Proxima Nova Extrabold"/>
                <a:ea typeface="Proxima Nova Extrabold"/>
                <a:cs typeface="Proxima Nova Extrabold"/>
                <a:sym typeface="Proxima Nova Extrabold"/>
              </a:defRPr>
            </a:pPr>
          </a:p>
        </p:txBody>
      </p:sp>
      <p:sp>
        <p:nvSpPr>
          <p:cNvPr id="230" name="Line"/>
          <p:cNvSpPr/>
          <p:nvPr/>
        </p:nvSpPr>
        <p:spPr>
          <a:xfrm>
            <a:off x="9584498" y="8991768"/>
            <a:ext cx="628723" cy="1"/>
          </a:xfrm>
          <a:prstGeom prst="line">
            <a:avLst/>
          </a:prstGeom>
          <a:ln w="635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32" name="SQL QUERIES"/>
          <p:cNvSpPr txBox="1"/>
          <p:nvPr>
            <p:ph type="title"/>
          </p:nvPr>
        </p:nvSpPr>
        <p:spPr>
          <a:xfrm>
            <a:off x="13322684" y="1219460"/>
            <a:ext cx="7480554" cy="1854696"/>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SQL QUERIES</a:t>
            </a:r>
          </a:p>
        </p:txBody>
      </p:sp>
      <p:pic>
        <p:nvPicPr>
          <p:cNvPr id="233" name="netflix.jpg" descr="netflix.jpg"/>
          <p:cNvPicPr>
            <a:picLocks noChangeAspect="1"/>
          </p:cNvPicPr>
          <p:nvPr/>
        </p:nvPicPr>
        <p:blipFill>
          <a:blip r:embed="rId2">
            <a:extLst/>
          </a:blip>
          <a:srcRect l="34764" t="60" r="4815" b="60"/>
          <a:stretch>
            <a:fillRect/>
          </a:stretch>
        </p:blipFill>
        <p:spPr>
          <a:xfrm>
            <a:off x="887187" y="20318"/>
            <a:ext cx="10886975" cy="11997801"/>
          </a:xfrm>
          <a:prstGeom prst="rect">
            <a:avLst/>
          </a:prstGeom>
          <a:ln w="12700">
            <a:miter lim="400000"/>
          </a:ln>
        </p:spPr>
      </p:pic>
      <p:sp>
        <p:nvSpPr>
          <p:cNvPr id="234" name="Simple query of a single table: List the number of movies and series available on Netflix…"/>
          <p:cNvSpPr txBox="1"/>
          <p:nvPr/>
        </p:nvSpPr>
        <p:spPr>
          <a:xfrm>
            <a:off x="12882896" y="2783840"/>
            <a:ext cx="10706318" cy="8148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SzPct val="100000"/>
              <a:buAutoNum type="arabicPeriod" startAt="1"/>
              <a:defRPr spc="-45" sz="4500">
                <a:solidFill>
                  <a:srgbClr val="FFFFFF"/>
                </a:solidFill>
                <a:latin typeface="Proxima Nova Semibold"/>
                <a:ea typeface="Proxima Nova Semibold"/>
                <a:cs typeface="Proxima Nova Semibold"/>
                <a:sym typeface="Proxima Nova Semibold"/>
              </a:defRPr>
            </a:pPr>
            <a:r>
              <a:t>Simple query of a single table: List the number of movies and series available on Netflix</a:t>
            </a:r>
          </a:p>
          <a:p>
            <a:pPr algn="l" defTabSz="584200">
              <a:lnSpc>
                <a:spcPct val="90000"/>
              </a:lnSpc>
              <a:defRPr spc="-52" sz="5200">
                <a:solidFill>
                  <a:srgbClr val="FFFFFF"/>
                </a:solidFill>
                <a:latin typeface="Proxima Nova Semibold"/>
                <a:ea typeface="Proxima Nova Semibold"/>
                <a:cs typeface="Proxima Nova Semibold"/>
                <a:sym typeface="Proxima Nova Semibold"/>
              </a:defRPr>
            </a:pPr>
          </a:p>
          <a:p>
            <a:pPr marR="182245" algn="l" defTabSz="457200">
              <a:tabLst>
                <a:tab pos="2743200" algn="ctr"/>
                <a:tab pos="5486400" algn="r"/>
              </a:tabLst>
              <a:defRPr sz="4000">
                <a:solidFill>
                  <a:srgbClr val="FFFFFF"/>
                </a:solidFill>
                <a:latin typeface="Courier"/>
                <a:ea typeface="Courier"/>
                <a:cs typeface="Courier"/>
                <a:sym typeface="Courier"/>
              </a:defRPr>
            </a:pPr>
            <a:r>
              <a:t>postgres=# select showtype, count(showid) as quantity from netflix_show group by showtype;</a:t>
            </a:r>
          </a:p>
          <a:p>
            <a:pPr marR="182245" algn="l" defTabSz="457200">
              <a:tabLst>
                <a:tab pos="2743200" algn="ctr"/>
                <a:tab pos="5486400" algn="r"/>
              </a:tabLst>
              <a:defRPr sz="4000">
                <a:solidFill>
                  <a:srgbClr val="FFFFFF"/>
                </a:solidFill>
                <a:latin typeface="Courier"/>
                <a:ea typeface="Courier"/>
                <a:cs typeface="Courier"/>
                <a:sym typeface="Courier"/>
              </a:defRPr>
            </a:pPr>
            <a:r>
              <a:t> showtype | quantity </a:t>
            </a:r>
          </a:p>
          <a:p>
            <a:pPr marR="182245" algn="l" defTabSz="457200">
              <a:tabLst>
                <a:tab pos="2743200" algn="ctr"/>
                <a:tab pos="5486400" algn="r"/>
              </a:tabLst>
              <a:defRPr sz="4000">
                <a:solidFill>
                  <a:srgbClr val="FFFFFF"/>
                </a:solidFill>
                <a:latin typeface="Courier"/>
                <a:ea typeface="Courier"/>
                <a:cs typeface="Courier"/>
                <a:sym typeface="Courier"/>
              </a:defRPr>
            </a:pPr>
            <a:r>
              <a:t>—————+-------</a:t>
            </a:r>
          </a:p>
          <a:p>
            <a:pPr marR="182245" algn="l" defTabSz="457200">
              <a:tabLst>
                <a:tab pos="2743200" algn="ctr"/>
                <a:tab pos="5486400" algn="r"/>
              </a:tabLst>
              <a:defRPr sz="4000">
                <a:solidFill>
                  <a:srgbClr val="FFFFFF"/>
                </a:solidFill>
                <a:latin typeface="Courier"/>
                <a:ea typeface="Courier"/>
                <a:cs typeface="Courier"/>
                <a:sym typeface="Courier"/>
              </a:defRPr>
            </a:pPr>
            <a:r>
              <a:t> SE       |     3</a:t>
            </a:r>
          </a:p>
          <a:p>
            <a:pPr marR="182245" algn="l" defTabSz="457200">
              <a:tabLst>
                <a:tab pos="2743200" algn="ctr"/>
                <a:tab pos="5486400" algn="r"/>
              </a:tabLst>
              <a:defRPr sz="4000">
                <a:solidFill>
                  <a:srgbClr val="FFFFFF"/>
                </a:solidFill>
                <a:latin typeface="Courier"/>
                <a:ea typeface="Courier"/>
                <a:cs typeface="Courier"/>
                <a:sym typeface="Courier"/>
              </a:defRPr>
            </a:pPr>
            <a:r>
              <a:t> MO       |     3</a:t>
            </a:r>
          </a:p>
          <a:p>
            <a:pPr marR="182245" algn="l" defTabSz="457200">
              <a:tabLst>
                <a:tab pos="2743200" algn="ctr"/>
                <a:tab pos="5486400" algn="r"/>
              </a:tabLst>
              <a:defRPr sz="4000">
                <a:solidFill>
                  <a:srgbClr val="FFFFFF"/>
                </a:solidFill>
                <a:latin typeface="Courier"/>
                <a:ea typeface="Courier"/>
                <a:cs typeface="Courier"/>
                <a:sym typeface="Courier"/>
              </a:defRPr>
            </a:pPr>
            <a:r>
              <a:t>(2 rows)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36" name="SQL QUERIES"/>
          <p:cNvSpPr txBox="1"/>
          <p:nvPr>
            <p:ph type="title"/>
          </p:nvPr>
        </p:nvSpPr>
        <p:spPr>
          <a:xfrm>
            <a:off x="1628619" y="1441462"/>
            <a:ext cx="7480554" cy="1854696"/>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SQL QUERIES</a:t>
            </a:r>
          </a:p>
        </p:txBody>
      </p:sp>
      <p:sp>
        <p:nvSpPr>
          <p:cNvPr id="237" name="Natural join query: List the name of show that have IDMB rating higher than 8.0…"/>
          <p:cNvSpPr txBox="1"/>
          <p:nvPr/>
        </p:nvSpPr>
        <p:spPr>
          <a:xfrm>
            <a:off x="1726196" y="3223276"/>
            <a:ext cx="21586440" cy="86512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SzPct val="100000"/>
              <a:buAutoNum type="arabicPeriod" startAt="2"/>
              <a:defRPr spc="-45" sz="4500">
                <a:solidFill>
                  <a:srgbClr val="FFFFFF"/>
                </a:solidFill>
                <a:latin typeface="Proxima Nova Semibold"/>
                <a:ea typeface="Proxima Nova Semibold"/>
                <a:cs typeface="Proxima Nova Semibold"/>
                <a:sym typeface="Proxima Nova Semibold"/>
              </a:defRPr>
            </a:pPr>
            <a:r>
              <a:t>Natural join query: List the name of show that have IDMB rating higher than 8.0</a:t>
            </a:r>
          </a:p>
          <a:p>
            <a:pPr algn="l" defTabSz="584200">
              <a:lnSpc>
                <a:spcPct val="90000"/>
              </a:lnSpc>
              <a:defRPr spc="-45" sz="4500">
                <a:solidFill>
                  <a:srgbClr val="FFFFFF"/>
                </a:solidFill>
                <a:latin typeface="Proxima Nova Semibold"/>
                <a:ea typeface="Proxima Nova Semibold"/>
                <a:cs typeface="Proxima Nova Semibold"/>
                <a:sym typeface="Proxima Nova Semibold"/>
              </a:defRPr>
            </a:pPr>
          </a:p>
          <a:p>
            <a:pPr algn="l" defTabSz="457200">
              <a:tabLst>
                <a:tab pos="2743200" algn="ctr"/>
                <a:tab pos="5486400" algn="r"/>
              </a:tabLst>
              <a:defRPr sz="4000">
                <a:solidFill>
                  <a:srgbClr val="FFFFFF"/>
                </a:solidFill>
                <a:latin typeface="Courier"/>
                <a:ea typeface="Courier"/>
                <a:cs typeface="Courier"/>
                <a:sym typeface="Courier"/>
              </a:defRPr>
            </a:pPr>
            <a:r>
              <a:t>postgres=# select showname, idmb_rate from netflix_show natural join netflix_rating where idmb_rate &gt; 8.0;</a:t>
            </a:r>
          </a:p>
          <a:p>
            <a:pPr algn="l" defTabSz="457200">
              <a:tabLst>
                <a:tab pos="2743200" algn="ctr"/>
                <a:tab pos="5486400" algn="r"/>
              </a:tabLst>
              <a:defRPr sz="4000">
                <a:solidFill>
                  <a:srgbClr val="FFFFFF"/>
                </a:solidFill>
                <a:latin typeface="Courier"/>
                <a:ea typeface="Courier"/>
                <a:cs typeface="Courier"/>
                <a:sym typeface="Courier"/>
              </a:defRPr>
            </a:pPr>
          </a:p>
          <a:p>
            <a:pPr algn="just" defTabSz="457200">
              <a:tabLst>
                <a:tab pos="2743200" algn="ctr"/>
                <a:tab pos="5486400" algn="r"/>
              </a:tabLst>
              <a:defRPr sz="4000">
                <a:solidFill>
                  <a:srgbClr val="FFFFFF"/>
                </a:solidFill>
                <a:latin typeface="Courier"/>
                <a:ea typeface="Courier"/>
                <a:cs typeface="Courier"/>
                <a:sym typeface="Courier"/>
              </a:defRPr>
            </a:pPr>
            <a:r>
              <a:t>    showname    | idmb_rate </a:t>
            </a:r>
          </a:p>
          <a:p>
            <a:pPr algn="just" defTabSz="457200">
              <a:tabLst>
                <a:tab pos="2743200" algn="ctr"/>
                <a:tab pos="5486400" algn="r"/>
              </a:tabLst>
              <a:defRPr sz="4000">
                <a:solidFill>
                  <a:srgbClr val="FFFFFF"/>
                </a:solidFill>
                <a:latin typeface="Courier"/>
                <a:ea typeface="Courier"/>
                <a:cs typeface="Courier"/>
                <a:sym typeface="Courier"/>
              </a:defRPr>
            </a:pPr>
            <a:r>
              <a:t>----------------+-----------</a:t>
            </a:r>
          </a:p>
          <a:p>
            <a:pPr algn="just" defTabSz="457200">
              <a:tabLst>
                <a:tab pos="2743200" algn="ctr"/>
                <a:tab pos="5486400" algn="r"/>
              </a:tabLst>
              <a:defRPr sz="4000">
                <a:solidFill>
                  <a:srgbClr val="FFFFFF"/>
                </a:solidFill>
                <a:latin typeface="Courier"/>
                <a:ea typeface="Courier"/>
                <a:cs typeface="Courier"/>
                <a:sym typeface="Courier"/>
              </a:defRPr>
            </a:pPr>
            <a:r>
              <a:t> Shameless      |       8.6</a:t>
            </a:r>
          </a:p>
          <a:p>
            <a:pPr algn="just" defTabSz="457200">
              <a:tabLst>
                <a:tab pos="2743200" algn="ctr"/>
                <a:tab pos="5486400" algn="r"/>
              </a:tabLst>
              <a:defRPr sz="4000">
                <a:solidFill>
                  <a:srgbClr val="FFFFFF"/>
                </a:solidFill>
                <a:latin typeface="Courier"/>
                <a:ea typeface="Courier"/>
                <a:cs typeface="Courier"/>
                <a:sym typeface="Courier"/>
              </a:defRPr>
            </a:pPr>
            <a:r>
              <a:t> Batman Begins  |       8.2</a:t>
            </a:r>
          </a:p>
          <a:p>
            <a:pPr algn="just" defTabSz="457200">
              <a:tabLst>
                <a:tab pos="2743200" algn="ctr"/>
                <a:tab pos="5486400" algn="r"/>
              </a:tabLst>
              <a:defRPr sz="4000">
                <a:solidFill>
                  <a:srgbClr val="FFFFFF"/>
                </a:solidFill>
                <a:latin typeface="Courier"/>
                <a:ea typeface="Courier"/>
                <a:cs typeface="Courier"/>
                <a:sym typeface="Courier"/>
              </a:defRPr>
            </a:pPr>
            <a:r>
              <a:t> The Shinning   |       9.0</a:t>
            </a:r>
          </a:p>
          <a:p>
            <a:pPr algn="just" defTabSz="457200">
              <a:tabLst>
                <a:tab pos="2743200" algn="ctr"/>
                <a:tab pos="5486400" algn="r"/>
              </a:tabLst>
              <a:defRPr sz="4000">
                <a:solidFill>
                  <a:srgbClr val="FFFFFF"/>
                </a:solidFill>
                <a:latin typeface="Courier"/>
                <a:ea typeface="Courier"/>
                <a:cs typeface="Courier"/>
                <a:sym typeface="Courier"/>
              </a:defRPr>
            </a:pPr>
            <a:r>
              <a:t> Rick and Morty |       9.2</a:t>
            </a:r>
          </a:p>
          <a:p>
            <a:pPr algn="l" defTabSz="457200">
              <a:defRPr sz="4000">
                <a:solidFill>
                  <a:srgbClr val="FFFFFF"/>
                </a:solidFill>
                <a:latin typeface="Courier"/>
                <a:ea typeface="Courier"/>
                <a:cs typeface="Courier"/>
                <a:sym typeface="Courier"/>
              </a:defRPr>
            </a:pPr>
            <a:r>
              <a:t>(4 rows)</a:t>
            </a:r>
          </a:p>
          <a:p>
            <a:pPr algn="l" defTabSz="457200">
              <a:defRPr sz="4000">
                <a:solidFill>
                  <a:srgbClr val="FFFFFF"/>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39" name="SQL QUERIES"/>
          <p:cNvSpPr txBox="1"/>
          <p:nvPr>
            <p:ph type="title"/>
          </p:nvPr>
        </p:nvSpPr>
        <p:spPr>
          <a:xfrm>
            <a:off x="1628619" y="1441462"/>
            <a:ext cx="7480554" cy="1854696"/>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SQL QUERIES</a:t>
            </a:r>
          </a:p>
        </p:txBody>
      </p:sp>
      <p:sp>
        <p:nvSpPr>
          <p:cNvPr id="240" name="Cross query: List the name of show that have IDMB rating higher than 8.0…"/>
          <p:cNvSpPr txBox="1"/>
          <p:nvPr/>
        </p:nvSpPr>
        <p:spPr>
          <a:xfrm>
            <a:off x="1675018" y="3225541"/>
            <a:ext cx="21586440" cy="9260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SzPct val="100000"/>
              <a:buAutoNum type="arabicPeriod" startAt="3"/>
              <a:defRPr spc="-45" sz="4500">
                <a:solidFill>
                  <a:srgbClr val="FFFFFF"/>
                </a:solidFill>
                <a:latin typeface="Proxima Nova Semibold"/>
                <a:ea typeface="Proxima Nova Semibold"/>
                <a:cs typeface="Proxima Nova Semibold"/>
                <a:sym typeface="Proxima Nova Semibold"/>
              </a:defRPr>
            </a:pPr>
            <a:r>
              <a:t>Cross query: List the name of show that have IDMB rating higher than 8.0</a:t>
            </a:r>
          </a:p>
          <a:p>
            <a:pPr algn="l" defTabSz="584200">
              <a:lnSpc>
                <a:spcPct val="90000"/>
              </a:lnSpc>
              <a:defRPr spc="-45" sz="4500">
                <a:solidFill>
                  <a:srgbClr val="FFFFFF"/>
                </a:solidFill>
                <a:latin typeface="Proxima Nova Semibold"/>
                <a:ea typeface="Proxima Nova Semibold"/>
                <a:cs typeface="Proxima Nova Semibold"/>
                <a:sym typeface="Proxima Nova Semibold"/>
              </a:defRPr>
            </a:pPr>
          </a:p>
          <a:p>
            <a:pPr algn="l" defTabSz="457200">
              <a:tabLst>
                <a:tab pos="2743200" algn="ctr"/>
                <a:tab pos="5486400" algn="r"/>
              </a:tabLst>
              <a:defRPr sz="4000">
                <a:solidFill>
                  <a:srgbClr val="FFFFFF"/>
                </a:solidFill>
                <a:latin typeface="Courier"/>
                <a:ea typeface="Courier"/>
                <a:cs typeface="Courier"/>
                <a:sym typeface="Courier"/>
              </a:defRPr>
            </a:pPr>
            <a:r>
              <a:t>postgres=# select showname, idmb_rate from netflix_show, netflix_rating where netflix_show.showid = netflix_rating.showid and idmb_rate &gt; 8.0;</a:t>
            </a:r>
          </a:p>
          <a:p>
            <a:pPr algn="l" defTabSz="457200">
              <a:tabLst>
                <a:tab pos="2743200" algn="ctr"/>
                <a:tab pos="5486400" algn="r"/>
              </a:tabLst>
              <a:defRPr sz="4000">
                <a:solidFill>
                  <a:srgbClr val="FFFFFF"/>
                </a:solidFill>
                <a:latin typeface="Courier"/>
                <a:ea typeface="Courier"/>
                <a:cs typeface="Courier"/>
                <a:sym typeface="Courier"/>
              </a:defRPr>
            </a:pPr>
          </a:p>
          <a:p>
            <a:pPr algn="just" defTabSz="457200">
              <a:tabLst>
                <a:tab pos="2743200" algn="ctr"/>
                <a:tab pos="5486400" algn="r"/>
              </a:tabLst>
              <a:defRPr sz="4000">
                <a:solidFill>
                  <a:srgbClr val="FFFFFF"/>
                </a:solidFill>
                <a:latin typeface="Courier"/>
                <a:ea typeface="Courier"/>
                <a:cs typeface="Courier"/>
                <a:sym typeface="Courier"/>
              </a:defRPr>
            </a:pPr>
            <a:r>
              <a:t>    showname    | idmb_rate </a:t>
            </a:r>
          </a:p>
          <a:p>
            <a:pPr algn="just" defTabSz="457200">
              <a:tabLst>
                <a:tab pos="2743200" algn="ctr"/>
                <a:tab pos="5486400" algn="r"/>
              </a:tabLst>
              <a:defRPr sz="4000">
                <a:solidFill>
                  <a:srgbClr val="FFFFFF"/>
                </a:solidFill>
                <a:latin typeface="Courier"/>
                <a:ea typeface="Courier"/>
                <a:cs typeface="Courier"/>
                <a:sym typeface="Courier"/>
              </a:defRPr>
            </a:pPr>
            <a:r>
              <a:t>----------------+-----------</a:t>
            </a:r>
          </a:p>
          <a:p>
            <a:pPr algn="just" defTabSz="457200">
              <a:tabLst>
                <a:tab pos="2743200" algn="ctr"/>
                <a:tab pos="5486400" algn="r"/>
              </a:tabLst>
              <a:defRPr sz="4000">
                <a:solidFill>
                  <a:srgbClr val="FFFFFF"/>
                </a:solidFill>
                <a:latin typeface="Courier"/>
                <a:ea typeface="Courier"/>
                <a:cs typeface="Courier"/>
                <a:sym typeface="Courier"/>
              </a:defRPr>
            </a:pPr>
            <a:r>
              <a:t> Shameless      |       8.6</a:t>
            </a:r>
          </a:p>
          <a:p>
            <a:pPr algn="just" defTabSz="457200">
              <a:tabLst>
                <a:tab pos="2743200" algn="ctr"/>
                <a:tab pos="5486400" algn="r"/>
              </a:tabLst>
              <a:defRPr sz="4000">
                <a:solidFill>
                  <a:srgbClr val="FFFFFF"/>
                </a:solidFill>
                <a:latin typeface="Courier"/>
                <a:ea typeface="Courier"/>
                <a:cs typeface="Courier"/>
                <a:sym typeface="Courier"/>
              </a:defRPr>
            </a:pPr>
            <a:r>
              <a:t> Batman Begins  |       8.2</a:t>
            </a:r>
          </a:p>
          <a:p>
            <a:pPr algn="just" defTabSz="457200">
              <a:tabLst>
                <a:tab pos="2743200" algn="ctr"/>
                <a:tab pos="5486400" algn="r"/>
              </a:tabLst>
              <a:defRPr sz="4000">
                <a:solidFill>
                  <a:srgbClr val="FFFFFF"/>
                </a:solidFill>
                <a:latin typeface="Courier"/>
                <a:ea typeface="Courier"/>
                <a:cs typeface="Courier"/>
                <a:sym typeface="Courier"/>
              </a:defRPr>
            </a:pPr>
            <a:r>
              <a:t> The Shinning   |       9.0</a:t>
            </a:r>
          </a:p>
          <a:p>
            <a:pPr algn="just" defTabSz="457200">
              <a:tabLst>
                <a:tab pos="2743200" algn="ctr"/>
                <a:tab pos="5486400" algn="r"/>
              </a:tabLst>
              <a:defRPr sz="4000">
                <a:solidFill>
                  <a:srgbClr val="FFFFFF"/>
                </a:solidFill>
                <a:latin typeface="Courier"/>
                <a:ea typeface="Courier"/>
                <a:cs typeface="Courier"/>
                <a:sym typeface="Courier"/>
              </a:defRPr>
            </a:pPr>
            <a:r>
              <a:t> Rick and Morty |       9.2</a:t>
            </a:r>
          </a:p>
          <a:p>
            <a:pPr algn="l" defTabSz="457200">
              <a:defRPr sz="4000">
                <a:solidFill>
                  <a:srgbClr val="FFFFFF"/>
                </a:solidFill>
                <a:latin typeface="Courier"/>
                <a:ea typeface="Courier"/>
                <a:cs typeface="Courier"/>
                <a:sym typeface="Courier"/>
              </a:defRPr>
            </a:pPr>
            <a:r>
              <a:t>(4 rows)</a:t>
            </a:r>
          </a:p>
          <a:p>
            <a:pPr algn="l" defTabSz="457200">
              <a:defRPr sz="4000">
                <a:solidFill>
                  <a:srgbClr val="FFFFFF"/>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2" name="SQL QUERIES"/>
          <p:cNvSpPr txBox="1"/>
          <p:nvPr>
            <p:ph type="title"/>
          </p:nvPr>
        </p:nvSpPr>
        <p:spPr>
          <a:xfrm>
            <a:off x="1628619" y="1441462"/>
            <a:ext cx="7480554" cy="1854696"/>
          </a:xfrm>
          <a:prstGeom prst="rect">
            <a:avLst/>
          </a:prstGeom>
        </p:spPr>
        <p:txBody>
          <a:bodyPr/>
          <a:lstStyle>
            <a:lvl1pPr>
              <a:defRPr>
                <a:solidFill>
                  <a:srgbClr val="D40C16"/>
                </a:solidFill>
                <a:latin typeface="DIN Condensed Bold"/>
                <a:ea typeface="DIN Condensed Bold"/>
                <a:cs typeface="DIN Condensed Bold"/>
                <a:sym typeface="DIN Condensed Bold"/>
              </a:defRPr>
            </a:lvl1pPr>
          </a:lstStyle>
          <a:p>
            <a:pPr/>
            <a:r>
              <a:t>SQL QUERIES</a:t>
            </a:r>
          </a:p>
        </p:txBody>
      </p:sp>
      <p:sp>
        <p:nvSpPr>
          <p:cNvPr id="243" name="Group by and Having query: List the name of customer that streamed Netflix more than one time…"/>
          <p:cNvSpPr txBox="1"/>
          <p:nvPr/>
        </p:nvSpPr>
        <p:spPr>
          <a:xfrm>
            <a:off x="1675018" y="3296232"/>
            <a:ext cx="21586440" cy="86588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49085" indent="-849085" algn="l" defTabSz="584200">
              <a:lnSpc>
                <a:spcPct val="90000"/>
              </a:lnSpc>
              <a:buSzPct val="100000"/>
              <a:buAutoNum type="arabicPeriod" startAt="4"/>
              <a:defRPr spc="-45" sz="4500">
                <a:solidFill>
                  <a:srgbClr val="FFFFFF"/>
                </a:solidFill>
                <a:latin typeface="Proxima Nova Semibold"/>
                <a:ea typeface="Proxima Nova Semibold"/>
                <a:cs typeface="Proxima Nova Semibold"/>
                <a:sym typeface="Proxima Nova Semibold"/>
              </a:defRPr>
            </a:pPr>
            <a:r>
              <a:t>Group by and Having query: List the name of customer that streamed Netflix more than one time</a:t>
            </a:r>
          </a:p>
          <a:p>
            <a:pPr algn="l" defTabSz="584200">
              <a:lnSpc>
                <a:spcPct val="90000"/>
              </a:lnSpc>
              <a:defRPr spc="-45" sz="4500">
                <a:solidFill>
                  <a:srgbClr val="FFFFFF"/>
                </a:solidFill>
                <a:latin typeface="Proxima Nova Semibold"/>
                <a:ea typeface="Proxima Nova Semibold"/>
                <a:cs typeface="Proxima Nova Semibold"/>
                <a:sym typeface="Proxima Nova Semibold"/>
              </a:defRPr>
            </a:pPr>
          </a:p>
          <a:p>
            <a:pPr algn="l" defTabSz="457200">
              <a:tabLst>
                <a:tab pos="2743200" algn="ctr"/>
                <a:tab pos="5486400" algn="r"/>
              </a:tabLst>
              <a:defRPr sz="4000">
                <a:solidFill>
                  <a:srgbClr val="FFFFFF"/>
                </a:solidFill>
                <a:latin typeface="Courier"/>
                <a:ea typeface="Courier"/>
                <a:cs typeface="Courier"/>
                <a:sym typeface="Courier"/>
              </a:defRPr>
            </a:pPr>
            <a:r>
              <a:t>postgres=# select cusname, count(showde_id) as frequency from netflix_customer natural join customer_watch group by cusname having count(showde_id) &gt; 1 order by frequency;</a:t>
            </a:r>
          </a:p>
          <a:p>
            <a:pPr algn="l" defTabSz="457200">
              <a:tabLst>
                <a:tab pos="2743200" algn="ctr"/>
                <a:tab pos="5486400" algn="r"/>
              </a:tabLst>
              <a:defRPr sz="4000">
                <a:solidFill>
                  <a:srgbClr val="FFFFFF"/>
                </a:solidFill>
                <a:latin typeface="Courier"/>
                <a:ea typeface="Courier"/>
                <a:cs typeface="Courier"/>
                <a:sym typeface="Courier"/>
              </a:defRPr>
            </a:pPr>
          </a:p>
          <a:p>
            <a:pPr algn="l" defTabSz="457200">
              <a:tabLst>
                <a:tab pos="2743200" algn="ctr"/>
                <a:tab pos="5486400" algn="r"/>
              </a:tabLst>
              <a:defRPr sz="4000">
                <a:solidFill>
                  <a:srgbClr val="FFFFFF"/>
                </a:solidFill>
                <a:latin typeface="Courier"/>
                <a:ea typeface="Courier"/>
                <a:cs typeface="Courier"/>
                <a:sym typeface="Courier"/>
              </a:defRPr>
            </a:pPr>
            <a:r>
              <a:t>     cusname     | frequency </a:t>
            </a:r>
          </a:p>
          <a:p>
            <a:pPr algn="l" defTabSz="457200">
              <a:tabLst>
                <a:tab pos="2743200" algn="ctr"/>
                <a:tab pos="5486400" algn="r"/>
              </a:tabLst>
              <a:defRPr sz="4000">
                <a:solidFill>
                  <a:srgbClr val="FFFFFF"/>
                </a:solidFill>
                <a:latin typeface="Courier"/>
                <a:ea typeface="Courier"/>
                <a:cs typeface="Courier"/>
                <a:sym typeface="Courier"/>
              </a:defRPr>
            </a:pPr>
            <a:r>
              <a:t>-----------------+-----------</a:t>
            </a:r>
          </a:p>
          <a:p>
            <a:pPr algn="l" defTabSz="457200">
              <a:tabLst>
                <a:tab pos="2743200" algn="ctr"/>
                <a:tab pos="5486400" algn="r"/>
              </a:tabLst>
              <a:defRPr sz="4000">
                <a:solidFill>
                  <a:srgbClr val="FFFFFF"/>
                </a:solidFill>
                <a:latin typeface="Courier"/>
                <a:ea typeface="Courier"/>
                <a:cs typeface="Courier"/>
                <a:sym typeface="Courier"/>
              </a:defRPr>
            </a:pPr>
            <a:r>
              <a:t> Simon Cole      |         2</a:t>
            </a:r>
          </a:p>
          <a:p>
            <a:pPr algn="l" defTabSz="457200">
              <a:tabLst>
                <a:tab pos="2743200" algn="ctr"/>
                <a:tab pos="5486400" algn="r"/>
              </a:tabLst>
              <a:defRPr sz="4000">
                <a:solidFill>
                  <a:srgbClr val="FFFFFF"/>
                </a:solidFill>
                <a:latin typeface="Courier"/>
                <a:ea typeface="Courier"/>
                <a:cs typeface="Courier"/>
                <a:sym typeface="Courier"/>
              </a:defRPr>
            </a:pPr>
            <a:r>
              <a:t> John Fisher     |         2</a:t>
            </a:r>
          </a:p>
          <a:p>
            <a:pPr algn="l" defTabSz="457200">
              <a:tabLst>
                <a:tab pos="2743200" algn="ctr"/>
                <a:tab pos="5486400" algn="r"/>
              </a:tabLst>
              <a:defRPr sz="4000">
                <a:solidFill>
                  <a:srgbClr val="FFFFFF"/>
                </a:solidFill>
                <a:latin typeface="Courier"/>
                <a:ea typeface="Courier"/>
                <a:cs typeface="Courier"/>
                <a:sym typeface="Courier"/>
              </a:defRPr>
            </a:pPr>
            <a:r>
              <a:t> Liam Kenny      |         3</a:t>
            </a:r>
          </a:p>
          <a:p>
            <a:pPr algn="l" defTabSz="457200">
              <a:tabLst>
                <a:tab pos="2743200" algn="ctr"/>
                <a:tab pos="5486400" algn="r"/>
              </a:tabLst>
              <a:defRPr sz="4000">
                <a:solidFill>
                  <a:srgbClr val="FFFFFF"/>
                </a:solidFill>
                <a:latin typeface="Courier"/>
                <a:ea typeface="Courier"/>
                <a:cs typeface="Courier"/>
                <a:sym typeface="Courier"/>
              </a:defRPr>
            </a:pPr>
            <a:r>
              <a:t> Frank Gallagher |         3</a:t>
            </a:r>
          </a:p>
          <a:p>
            <a:pPr algn="l" defTabSz="457200">
              <a:tabLst>
                <a:tab pos="2743200" algn="ctr"/>
                <a:tab pos="5486400" algn="r"/>
              </a:tabLst>
              <a:defRPr sz="4000">
                <a:solidFill>
                  <a:srgbClr val="FFFFFF"/>
                </a:solidFill>
                <a:latin typeface="Courier"/>
                <a:ea typeface="Courier"/>
                <a:cs typeface="Courier"/>
                <a:sym typeface="Courier"/>
              </a:defRPr>
            </a:pPr>
            <a:r>
              <a:t>(4 rows)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5_BoldColor_ISO">
  <a:themeElements>
    <a:clrScheme name="25_BoldColor_ISO">
      <a:dk1>
        <a:srgbClr val="000000"/>
      </a:dk1>
      <a:lt1>
        <a:srgbClr val="00BFF3"/>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5_BoldColor_ISO">
  <a:themeElements>
    <a:clrScheme name="25_BoldColor_ISO">
      <a:dk1>
        <a:srgbClr val="000000"/>
      </a:dk1>
      <a:lt1>
        <a:srgbClr val="FFFFFF"/>
      </a:lt1>
      <a:dk2>
        <a:srgbClr val="5E5E5E"/>
      </a:dk2>
      <a:lt2>
        <a:srgbClr val="D6D5D5"/>
      </a:lt2>
      <a:accent1>
        <a:srgbClr val="01BFF4"/>
      </a:accent1>
      <a:accent2>
        <a:srgbClr val="43E9CB"/>
      </a:accent2>
      <a:accent3>
        <a:srgbClr val="BC80FF"/>
      </a:accent3>
      <a:accent4>
        <a:srgbClr val="FFC618"/>
      </a:accent4>
      <a:accent5>
        <a:srgbClr val="FF4000"/>
      </a:accent5>
      <a:accent6>
        <a:srgbClr val="FF87BB"/>
      </a:accent6>
      <a:hlink>
        <a:srgbClr val="0000FF"/>
      </a:hlink>
      <a:folHlink>
        <a:srgbClr val="FF00FF"/>
      </a:folHlink>
    </a:clrScheme>
    <a:fontScheme name="25_BoldColor_ISO">
      <a:majorFont>
        <a:latin typeface="Druk Medium"/>
        <a:ea typeface="Druk Medium"/>
        <a:cs typeface="Druk Medium"/>
      </a:majorFont>
      <a:minorFont>
        <a:latin typeface="Druk Medium"/>
        <a:ea typeface="Druk Medium"/>
        <a:cs typeface="Druk Medium"/>
      </a:minorFont>
    </a:fontScheme>
    <a:fmtScheme name="25_BoldColor_IS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20000"/>
          </a:lnSpc>
          <a:spcBef>
            <a:spcPts val="0"/>
          </a:spcBef>
          <a:spcAft>
            <a:spcPts val="0"/>
          </a:spcAft>
          <a:buClrTx/>
          <a:buSzTx/>
          <a:buFontTx/>
          <a:buNone/>
          <a:tabLst/>
          <a:defRPr b="0" baseline="0" cap="all" i="0" spc="0" strike="noStrike" sz="3000" u="none" kumimoji="0" normalizeH="0">
            <a:ln>
              <a:noFill/>
            </a:ln>
            <a:solidFill>
              <a:srgbClr val="FFFFFF"/>
            </a:solidFill>
            <a:effectLst/>
            <a:uFillTx/>
            <a:latin typeface="Proxima Nova Extrabold"/>
            <a:ea typeface="Proxima Nova Extrabold"/>
            <a:cs typeface="Proxima Nova Extrabold"/>
            <a:sym typeface="Proxima Nova Extra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Proxima Nova"/>
            <a:ea typeface="Proxima Nova"/>
            <a:cs typeface="Proxima Nova"/>
            <a:sym typeface="Proxima Nov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